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5" r:id="rId1"/>
    <p:sldMasterId id="2147484177" r:id="rId2"/>
  </p:sldMasterIdLst>
  <p:notesMasterIdLst>
    <p:notesMasterId r:id="rId37"/>
  </p:notesMasterIdLst>
  <p:sldIdLst>
    <p:sldId id="365" r:id="rId3"/>
    <p:sldId id="343" r:id="rId4"/>
    <p:sldId id="257" r:id="rId5"/>
    <p:sldId id="260" r:id="rId6"/>
    <p:sldId id="345" r:id="rId7"/>
    <p:sldId id="259" r:id="rId8"/>
    <p:sldId id="258" r:id="rId9"/>
    <p:sldId id="262" r:id="rId10"/>
    <p:sldId id="346" r:id="rId11"/>
    <p:sldId id="267" r:id="rId12"/>
    <p:sldId id="266" r:id="rId13"/>
    <p:sldId id="265" r:id="rId14"/>
    <p:sldId id="347" r:id="rId15"/>
    <p:sldId id="348" r:id="rId16"/>
    <p:sldId id="276" r:id="rId17"/>
    <p:sldId id="278" r:id="rId18"/>
    <p:sldId id="277" r:id="rId19"/>
    <p:sldId id="282" r:id="rId20"/>
    <p:sldId id="279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64" r:id="rId35"/>
    <p:sldId id="344" r:id="rId36"/>
  </p:sldIdLst>
  <p:sldSz cx="9144000" cy="6858000" type="screen4x3"/>
  <p:notesSz cx="6858000" cy="9144000"/>
  <p:custDataLst>
    <p:tags r:id="rId38"/>
  </p:custData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0000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49" autoAdjust="0"/>
    <p:restoredTop sz="94660"/>
  </p:normalViewPr>
  <p:slideViewPr>
    <p:cSldViewPr>
      <p:cViewPr>
        <p:scale>
          <a:sx n="80" d="100"/>
          <a:sy n="80" d="100"/>
        </p:scale>
        <p:origin x="-576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3B961F7-A6AB-4E98-AC1D-DC70964CD2C7}" type="datetimeFigureOut">
              <a:rPr lang="it-IT"/>
              <a:pPr>
                <a:defRPr/>
              </a:pPr>
              <a:t>01/06/2017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C807A4-C4FA-4B1F-845F-AD1D21AC11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17560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638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8F89C6-2C17-4FFD-A245-02C88F7F80E3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62DE65-1697-422E-958A-515F9FABF795}" type="datetime1">
              <a:rPr lang="it-IT" smtClean="0"/>
              <a:pPr>
                <a:defRPr/>
              </a:pPr>
              <a:t>01/06/2017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7048F-A230-4887-A32A-8DD3A7501A9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328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0DC311-E9A0-4414-A37F-DD63EA616325}" type="datetime1">
              <a:rPr lang="it-IT" smtClean="0"/>
              <a:pPr>
                <a:defRPr/>
              </a:pPr>
              <a:t>01/06/2017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31D508-00C4-4B42-93BC-BE7F200505C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444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7AEC5F-5D65-421B-9F07-13DC6AF3B7AB}" type="datetime1">
              <a:rPr lang="it-IT" smtClean="0"/>
              <a:pPr>
                <a:defRPr/>
              </a:pPr>
              <a:t>01/06/2017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D3A5F-AB59-48CD-B560-6D1631C36AA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71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6C62-62E3-4639-89A4-2288F49CB96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01/06/2017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32C-663C-451A-A8B3-07B62C8F6A9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56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6C62-62E3-4639-89A4-2288F49CB96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01/06/2017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32C-663C-451A-A8B3-07B62C8F6A9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270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6C62-62E3-4639-89A4-2288F49CB96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01/06/2017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32C-663C-451A-A8B3-07B62C8F6A9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98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6C62-62E3-4639-89A4-2288F49CB96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01/06/2017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32C-663C-451A-A8B3-07B62C8F6A9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11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6C62-62E3-4639-89A4-2288F49CB96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01/06/2017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32C-663C-451A-A8B3-07B62C8F6A9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990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6C62-62E3-4639-89A4-2288F49CB96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01/06/2017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32C-663C-451A-A8B3-07B62C8F6A9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50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6C62-62E3-4639-89A4-2288F49CB96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01/06/2017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32C-663C-451A-A8B3-07B62C8F6A9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384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6C62-62E3-4639-89A4-2288F49CB96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01/06/2017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32C-663C-451A-A8B3-07B62C8F6A9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72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36E5B6-AA8A-40DA-B98A-AE1A89D97685}" type="datetime1">
              <a:rPr lang="it-IT" smtClean="0"/>
              <a:pPr>
                <a:defRPr/>
              </a:pPr>
              <a:t>01/06/2017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6A65D-7799-44B5-8BCC-6F5C6AD57DC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4508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6C62-62E3-4639-89A4-2288F49CB96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01/06/2017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32C-663C-451A-A8B3-07B62C8F6A9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776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6C62-62E3-4639-89A4-2288F49CB96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01/06/2017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32C-663C-451A-A8B3-07B62C8F6A9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254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6C62-62E3-4639-89A4-2288F49CB96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01/06/2017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32C-663C-451A-A8B3-07B62C8F6A9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4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F744E2-6BB8-46B6-BD3D-66566E8695CB}" type="datetime1">
              <a:rPr lang="it-IT" smtClean="0"/>
              <a:pPr>
                <a:defRPr/>
              </a:pPr>
              <a:t>01/06/2017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39644-C6B3-49E3-B1A7-70F3F79837B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677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FE49EC-C0E8-4F1C-A394-2B678255254C}" type="datetime1">
              <a:rPr lang="it-IT" smtClean="0"/>
              <a:pPr>
                <a:defRPr/>
              </a:pPr>
              <a:t>01/06/2017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DF5A8-A7AD-4428-9802-FA777DFAD59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656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467E14-B0FD-43F3-AB1D-878219DED313}" type="datetime1">
              <a:rPr lang="it-IT" smtClean="0"/>
              <a:pPr>
                <a:defRPr/>
              </a:pPr>
              <a:t>01/06/2017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C4E0E-3FB3-4777-864B-C2EAD24FE9E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672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21D25D-5ACB-486B-9AF2-2EAB9C0F5C8F}" type="datetime1">
              <a:rPr lang="it-IT" smtClean="0"/>
              <a:pPr>
                <a:defRPr/>
              </a:pPr>
              <a:t>01/06/2017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47C7A-D208-45B3-A937-762C2D90814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177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61C607-CC37-44EC-A760-3B0B577E810B}" type="datetime1">
              <a:rPr lang="it-IT" smtClean="0"/>
              <a:pPr>
                <a:defRPr/>
              </a:pPr>
              <a:t>01/06/2017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A6D2F-29E0-4FE5-A14E-DB90096459D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049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4BA369-1D75-4466-AEC0-1047941199E9}" type="datetime1">
              <a:rPr lang="it-IT" smtClean="0"/>
              <a:pPr>
                <a:defRPr/>
              </a:pPr>
              <a:t>01/06/2017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66934D-21CC-4765-8778-F7F68AF13EC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3966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4B85C8-E39B-4C69-B31C-EB45C729EB13}" type="datetime1">
              <a:rPr lang="it-IT" smtClean="0"/>
              <a:pPr>
                <a:defRPr/>
              </a:pPr>
              <a:t>01/06/2017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25356-20A7-4401-81A0-C835685474C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8864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F67F08-333C-47B5-8E17-6FE9F6A74449}" type="datetime1">
              <a:rPr lang="it-IT" smtClean="0"/>
              <a:pPr>
                <a:defRPr/>
              </a:pPr>
              <a:t>01/06/2017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39E8DC3-DC04-46C3-AEFC-F7D07421573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951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8356C62-62E3-4639-89A4-2288F49CB962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01/06/2017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F65732C-663C-451A-A8B3-07B62C8F6A9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113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it.wikipedia.org/wiki/Rame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://it.wikipedia.org/wiki/Acciaio_inossidabi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t.wikipedia.org/wiki/Titanio" TargetMode="External"/><Relationship Id="rId5" Type="http://schemas.openxmlformats.org/officeDocument/2006/relationships/hyperlink" Target="http://it.wikipedia.org/wiki/Zinco" TargetMode="External"/><Relationship Id="rId4" Type="http://schemas.openxmlformats.org/officeDocument/2006/relationships/hyperlink" Target="http://it.wikipedia.org/wiki/Alluminio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1520" y="6093296"/>
            <a:ext cx="8640960" cy="5760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609329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2800" b="1" dirty="0" smtClean="0">
                <a:solidFill>
                  <a:prstClr val="white"/>
                </a:solidFill>
                <a:latin typeface="Calibri"/>
              </a:rPr>
              <a:t>www.joinacademy.it</a:t>
            </a:r>
            <a:endParaRPr lang="it-IT" sz="2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1520" y="5949280"/>
            <a:ext cx="8640960" cy="1440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white"/>
              </a:solidFill>
            </a:endParaRPr>
          </a:p>
        </p:txBody>
      </p:sp>
      <p:pic>
        <p:nvPicPr>
          <p:cNvPr id="7" name="Immagine 6" descr="Logo Jo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60648"/>
            <a:ext cx="3749402" cy="3749402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323528" y="4102621"/>
            <a:ext cx="85689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2400" b="1" dirty="0" smtClean="0">
                <a:solidFill>
                  <a:srgbClr val="FF0000"/>
                </a:solidFill>
                <a:latin typeface="Calibri"/>
              </a:rPr>
              <a:t>Corso di alta formazione professionale per Patrocinatore Stragiudiziale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600" b="1" dirty="0" smtClean="0">
                <a:solidFill>
                  <a:prstClr val="black"/>
                </a:solidFill>
                <a:latin typeface="Calibri"/>
              </a:rPr>
              <a:t>(Professionista del risarcimento del danno – Ramo infortunistica stradale)</a:t>
            </a:r>
            <a:endParaRPr lang="it-IT" sz="1400" b="1" dirty="0" smtClean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400" b="1" dirty="0" smtClean="0">
                <a:solidFill>
                  <a:prstClr val="black"/>
                </a:solidFill>
                <a:latin typeface="Calibri"/>
              </a:rPr>
              <a:t>Legge 04/2013 – Norma Tecnica UNI 11477</a:t>
            </a:r>
            <a:endParaRPr lang="it-IT" sz="2000" b="1" dirty="0" smtClean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b="1" dirty="0" smtClean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b="1" dirty="0" smtClean="0">
                <a:solidFill>
                  <a:prstClr val="black"/>
                </a:solidFill>
                <a:latin typeface="Calibri"/>
              </a:rPr>
              <a:t>Modulo </a:t>
            </a:r>
            <a:r>
              <a:rPr lang="it-IT" b="1" dirty="0" smtClean="0">
                <a:solidFill>
                  <a:prstClr val="black"/>
                </a:solidFill>
                <a:latin typeface="Calibri"/>
              </a:rPr>
              <a:t>12 </a:t>
            </a:r>
            <a:r>
              <a:rPr lang="it-IT" b="1" dirty="0" smtClean="0">
                <a:solidFill>
                  <a:prstClr val="black"/>
                </a:solidFill>
                <a:latin typeface="Calibri"/>
              </a:rPr>
              <a:t>– </a:t>
            </a:r>
            <a:r>
              <a:rPr lang="it-IT" b="1" dirty="0" smtClean="0">
                <a:solidFill>
                  <a:prstClr val="black"/>
                </a:solidFill>
                <a:latin typeface="Calibri"/>
              </a:rPr>
              <a:t>Incidenti e metodologie per le riparazioni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Immagine 14" descr="LOGO ISO 9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8611" y="1255350"/>
            <a:ext cx="2049773" cy="224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04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sellaDiTesto 3"/>
          <p:cNvSpPr txBox="1">
            <a:spLocks noChangeArrowheads="1"/>
          </p:cNvSpPr>
          <p:nvPr/>
        </p:nvSpPr>
        <p:spPr bwMode="auto">
          <a:xfrm>
            <a:off x="142844" y="476250"/>
            <a:ext cx="8786873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La riparazione a regola d’arte</a:t>
            </a:r>
          </a:p>
          <a:p>
            <a:pPr algn="ctr"/>
            <a:endParaRPr lang="it-IT" sz="800" b="1" dirty="0">
              <a:solidFill>
                <a:srgbClr val="0000CC"/>
              </a:solidFill>
              <a:latin typeface="Arial Black" pitchFamily="34" charset="0"/>
            </a:endParaRPr>
          </a:p>
          <a:p>
            <a:pPr algn="ctr"/>
            <a:r>
              <a:rPr lang="it-IT" sz="2400" dirty="0">
                <a:latin typeface="Arial Black" pitchFamily="34" charset="0"/>
              </a:rPr>
              <a:t>Per </a:t>
            </a:r>
            <a:r>
              <a:rPr lang="it-IT" sz="2400" b="1" u="sng" dirty="0" smtClean="0">
                <a:solidFill>
                  <a:srgbClr val="FF0000"/>
                </a:solidFill>
                <a:latin typeface="Arial Black" pitchFamily="34" charset="0"/>
              </a:rPr>
              <a:t>riparazione </a:t>
            </a:r>
            <a:r>
              <a:rPr lang="it-IT" sz="2400" b="1" u="sng" dirty="0">
                <a:solidFill>
                  <a:srgbClr val="FF0000"/>
                </a:solidFill>
                <a:latin typeface="Arial Black" pitchFamily="34" charset="0"/>
              </a:rPr>
              <a:t>a regola d’arte</a:t>
            </a:r>
            <a:r>
              <a:rPr lang="it-IT" sz="2400" dirty="0">
                <a:latin typeface="Arial Black" pitchFamily="34" charset="0"/>
              </a:rPr>
              <a:t>, si intende quella </a:t>
            </a:r>
            <a:r>
              <a:rPr lang="it-IT" sz="2400" u="sng" dirty="0">
                <a:latin typeface="Arial Black" pitchFamily="34" charset="0"/>
              </a:rPr>
              <a:t>riparazione che riporta l’autoveicolo nelle condizioni di efficienza e di estetica originali</a:t>
            </a:r>
            <a:r>
              <a:rPr lang="it-IT" sz="2400" dirty="0">
                <a:latin typeface="Arial Black" pitchFamily="34" charset="0"/>
              </a:rPr>
              <a:t>. In particolare, riporta, compatibilmente con la tecnica moderna, l’autoveicolo nelle condizioni migliori possibili.</a:t>
            </a:r>
            <a:br>
              <a:rPr lang="it-IT" sz="2400" dirty="0">
                <a:latin typeface="Arial Black" pitchFamily="34" charset="0"/>
              </a:rPr>
            </a:br>
            <a:r>
              <a:rPr lang="it-IT" sz="1600" dirty="0">
                <a:latin typeface="Arial Black" pitchFamily="34" charset="0"/>
              </a:rPr>
              <a:t/>
            </a:r>
            <a:br>
              <a:rPr lang="it-IT" sz="1600" dirty="0">
                <a:latin typeface="Arial Black" pitchFamily="34" charset="0"/>
              </a:rPr>
            </a:br>
            <a:r>
              <a:rPr lang="it-IT" sz="2400" dirty="0">
                <a:latin typeface="Arial Black" pitchFamily="34" charset="0"/>
              </a:rPr>
              <a:t>I lavori si considerano eseguiti a regola d’arte con le relative sequenze complete; escludendo quindi i </a:t>
            </a:r>
            <a:r>
              <a:rPr lang="it-IT" sz="2400" i="1" dirty="0">
                <a:latin typeface="Arial Black" pitchFamily="34" charset="0"/>
              </a:rPr>
              <a:t>ritocchi</a:t>
            </a:r>
            <a:r>
              <a:rPr lang="it-IT" sz="2400" dirty="0">
                <a:latin typeface="Arial Black" pitchFamily="34" charset="0"/>
              </a:rPr>
              <a:t>, l’impiego di </a:t>
            </a:r>
            <a:r>
              <a:rPr lang="it-IT" sz="2400" i="1" dirty="0">
                <a:latin typeface="Arial Black" pitchFamily="34" charset="0"/>
              </a:rPr>
              <a:t>stucchi a forte riempimento</a:t>
            </a:r>
            <a:r>
              <a:rPr lang="it-IT" sz="2400" dirty="0">
                <a:latin typeface="Arial Black" pitchFamily="34" charset="0"/>
              </a:rPr>
              <a:t> </a:t>
            </a:r>
            <a:r>
              <a:rPr lang="it-IT" sz="2400" dirty="0" smtClean="0">
                <a:latin typeface="Arial Black" pitchFamily="34" charset="0"/>
              </a:rPr>
              <a:t>e, </a:t>
            </a:r>
            <a:r>
              <a:rPr lang="it-IT" sz="2400" dirty="0">
                <a:latin typeface="Arial Black" pitchFamily="34" charset="0"/>
              </a:rPr>
              <a:t>nel caso di sostituzione di </a:t>
            </a:r>
            <a:r>
              <a:rPr lang="it-IT" sz="2400" dirty="0" err="1" smtClean="0">
                <a:latin typeface="Arial Black" pitchFamily="34" charset="0"/>
              </a:rPr>
              <a:t>lamierati</a:t>
            </a:r>
            <a:r>
              <a:rPr lang="it-IT" sz="2400" dirty="0" smtClean="0">
                <a:latin typeface="Arial Black" pitchFamily="34" charset="0"/>
              </a:rPr>
              <a:t>, l’utilizzo di </a:t>
            </a:r>
            <a:r>
              <a:rPr lang="it-IT" sz="2400" i="1" dirty="0" smtClean="0">
                <a:latin typeface="Arial Black" pitchFamily="34" charset="0"/>
              </a:rPr>
              <a:t>ricambi non originali</a:t>
            </a:r>
            <a:r>
              <a:rPr lang="it-IT" sz="2400" dirty="0" smtClean="0">
                <a:latin typeface="Arial Black" pitchFamily="34" charset="0"/>
              </a:rPr>
              <a:t>.</a:t>
            </a:r>
            <a:endParaRPr lang="it-IT" sz="2400" dirty="0">
              <a:latin typeface="Arial Black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sellaDiTesto 3"/>
          <p:cNvSpPr txBox="1">
            <a:spLocks noChangeArrowheads="1"/>
          </p:cNvSpPr>
          <p:nvPr/>
        </p:nvSpPr>
        <p:spPr bwMode="auto">
          <a:xfrm>
            <a:off x="214282" y="1142984"/>
            <a:ext cx="864399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000" u="sng" dirty="0">
                <a:solidFill>
                  <a:srgbClr val="FF0000"/>
                </a:solidFill>
                <a:latin typeface="Arial Black" pitchFamily="34" charset="0"/>
              </a:rPr>
              <a:t>I tempi che vengono esposti nelle tabelle orientative si riferiscono a vetture in buone condizioni</a:t>
            </a:r>
            <a:r>
              <a:rPr lang="it-IT" sz="2000" dirty="0">
                <a:latin typeface="Arial Black" pitchFamily="34" charset="0"/>
              </a:rPr>
              <a:t>; non tengono </a:t>
            </a:r>
            <a:r>
              <a:rPr lang="it-IT" sz="2000" dirty="0" smtClean="0">
                <a:latin typeface="Arial Black" pitchFamily="34" charset="0"/>
              </a:rPr>
              <a:t>conto, perciò, </a:t>
            </a:r>
            <a:r>
              <a:rPr lang="it-IT" sz="2000" dirty="0">
                <a:latin typeface="Arial Black" pitchFamily="34" charset="0"/>
              </a:rPr>
              <a:t>dei contrattempi dovuti alle mediocri condizioni di manutenzione che hanno causato l’indebolimento e </a:t>
            </a:r>
            <a:r>
              <a:rPr lang="it-IT" sz="2000" dirty="0" smtClean="0">
                <a:latin typeface="Arial Black" pitchFamily="34" charset="0"/>
              </a:rPr>
              <a:t>l’intaccamento </a:t>
            </a:r>
            <a:r>
              <a:rPr lang="it-IT" sz="2000" dirty="0">
                <a:latin typeface="Arial Black" pitchFamily="34" charset="0"/>
              </a:rPr>
              <a:t>delle </a:t>
            </a:r>
            <a:r>
              <a:rPr lang="it-IT" sz="2000" dirty="0" smtClean="0">
                <a:latin typeface="Arial Black" pitchFamily="34" charset="0"/>
              </a:rPr>
              <a:t>lamiere, </a:t>
            </a:r>
            <a:r>
              <a:rPr lang="it-IT" sz="2000" dirty="0">
                <a:latin typeface="Arial Black" pitchFamily="34" charset="0"/>
              </a:rPr>
              <a:t>sia per l’azione degli agenti </a:t>
            </a:r>
            <a:r>
              <a:rPr lang="it-IT" sz="2000" dirty="0" smtClean="0">
                <a:latin typeface="Arial Black" pitchFamily="34" charset="0"/>
              </a:rPr>
              <a:t>atmosferici, che </a:t>
            </a:r>
            <a:r>
              <a:rPr lang="it-IT" sz="2000" dirty="0">
                <a:latin typeface="Arial Black" pitchFamily="34" charset="0"/>
              </a:rPr>
              <a:t>per </a:t>
            </a:r>
            <a:r>
              <a:rPr lang="it-IT" sz="2000" dirty="0" smtClean="0">
                <a:latin typeface="Arial Black" pitchFamily="34" charset="0"/>
              </a:rPr>
              <a:t>le precedenti </a:t>
            </a:r>
            <a:r>
              <a:rPr lang="it-IT" sz="2000" dirty="0">
                <a:latin typeface="Arial Black" pitchFamily="34" charset="0"/>
              </a:rPr>
              <a:t>riparazioni. </a:t>
            </a:r>
            <a:endParaRPr lang="it-IT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5365" name="CasellaDiTesto 7"/>
          <p:cNvSpPr txBox="1">
            <a:spLocks noChangeArrowheads="1"/>
          </p:cNvSpPr>
          <p:nvPr/>
        </p:nvSpPr>
        <p:spPr bwMode="auto">
          <a:xfrm>
            <a:off x="285720" y="496653"/>
            <a:ext cx="8572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Tempistica</a:t>
            </a:r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785786" y="3071810"/>
          <a:ext cx="7786744" cy="2214575"/>
        </p:xfrm>
        <a:graphic>
          <a:graphicData uri="http://schemas.openxmlformats.org/drawingml/2006/table">
            <a:tbl>
              <a:tblPr/>
              <a:tblGrid>
                <a:gridCol w="2405660"/>
                <a:gridCol w="1012910"/>
                <a:gridCol w="1012910"/>
                <a:gridCol w="1012910"/>
                <a:gridCol w="1012910"/>
                <a:gridCol w="1329444"/>
              </a:tblGrid>
              <a:tr h="20132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TEMPI DI RIPARAZIONE E RELATIVI COSTI DI ELEMENTI SINGOLI E ABBINATI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13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Descrizione particolare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Costo (IVA esclusa)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013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Tempo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Tempo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Tempo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Tempo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13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013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013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013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013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013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013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013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sellaDiTesto 3"/>
          <p:cNvSpPr txBox="1">
            <a:spLocks noChangeArrowheads="1"/>
          </p:cNvSpPr>
          <p:nvPr/>
        </p:nvSpPr>
        <p:spPr bwMode="auto">
          <a:xfrm>
            <a:off x="214282" y="1388638"/>
            <a:ext cx="8715436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latin typeface="Arial Black" pitchFamily="34" charset="0"/>
              </a:rPr>
              <a:t>Alcune </a:t>
            </a:r>
            <a:r>
              <a:rPr lang="it-IT" sz="2000" b="1" dirty="0">
                <a:solidFill>
                  <a:srgbClr val="FF0000"/>
                </a:solidFill>
                <a:latin typeface="Arial Black" pitchFamily="34" charset="0"/>
              </a:rPr>
              <a:t>caratteristiche</a:t>
            </a:r>
            <a:r>
              <a:rPr lang="it-IT" sz="2000" dirty="0">
                <a:latin typeface="Arial Black" pitchFamily="34" charset="0"/>
              </a:rPr>
              <a:t> di queste due officine sono comuni e verranno indicate come tali. Il </a:t>
            </a:r>
            <a:r>
              <a:rPr lang="it-IT" sz="2000" dirty="0" smtClean="0">
                <a:latin typeface="Arial Black" pitchFamily="34" charset="0"/>
              </a:rPr>
              <a:t>consulente </a:t>
            </a:r>
            <a:r>
              <a:rPr lang="it-IT" sz="2000" dirty="0">
                <a:latin typeface="Arial Black" pitchFamily="34" charset="0"/>
              </a:rPr>
              <a:t>deve sempre ricordare che le attrezzature e gli impianti devono essere conformi a quanto previsto dall’attuale </a:t>
            </a:r>
            <a:r>
              <a:rPr lang="it-IT" sz="2000" dirty="0" smtClean="0">
                <a:latin typeface="Arial Black" pitchFamily="34" charset="0"/>
              </a:rPr>
              <a:t>Legislatura </a:t>
            </a:r>
            <a:r>
              <a:rPr lang="it-IT" sz="2000" dirty="0">
                <a:latin typeface="Arial Black" pitchFamily="34" charset="0"/>
              </a:rPr>
              <a:t>in materia di </a:t>
            </a:r>
            <a:r>
              <a:rPr lang="it-IT" sz="2000" dirty="0" smtClean="0">
                <a:latin typeface="Arial Black" pitchFamily="34" charset="0"/>
              </a:rPr>
              <a:t>Sicurezza </a:t>
            </a:r>
            <a:r>
              <a:rPr lang="it-IT" sz="2000" dirty="0">
                <a:latin typeface="Arial Black" pitchFamily="34" charset="0"/>
              </a:rPr>
              <a:t>e di </a:t>
            </a:r>
            <a:r>
              <a:rPr lang="it-IT" sz="2000" dirty="0" smtClean="0">
                <a:latin typeface="Arial Black" pitchFamily="34" charset="0"/>
              </a:rPr>
              <a:t>Igiene </a:t>
            </a:r>
            <a:r>
              <a:rPr lang="it-IT" sz="2000" dirty="0">
                <a:latin typeface="Arial Black" pitchFamily="34" charset="0"/>
              </a:rPr>
              <a:t>del </a:t>
            </a:r>
            <a:r>
              <a:rPr lang="it-IT" sz="2000" dirty="0" smtClean="0">
                <a:latin typeface="Arial Black" pitchFamily="34" charset="0"/>
              </a:rPr>
              <a:t>Lavoro </a:t>
            </a:r>
            <a:r>
              <a:rPr lang="it-IT" sz="2000" dirty="0">
                <a:latin typeface="Arial Black" pitchFamily="34" charset="0"/>
              </a:rPr>
              <a:t>e devono, perciò, possedere le competenti autorizzazioni per quanto concerne</a:t>
            </a:r>
            <a:r>
              <a:rPr lang="it-IT" sz="2000" dirty="0" smtClean="0">
                <a:latin typeface="Arial Black" pitchFamily="34" charset="0"/>
              </a:rPr>
              <a:t>:</a:t>
            </a:r>
          </a:p>
          <a:p>
            <a:pPr algn="ctr"/>
            <a:r>
              <a:rPr lang="it-IT" sz="1000" dirty="0" smtClean="0">
                <a:latin typeface="Arial Black" pitchFamily="34" charset="0"/>
              </a:rPr>
              <a:t> </a:t>
            </a:r>
            <a:r>
              <a:rPr lang="it-IT" sz="2000" dirty="0">
                <a:latin typeface="Arial Black" pitchFamily="34" charset="0"/>
              </a:rPr>
              <a:t/>
            </a:r>
            <a:br>
              <a:rPr lang="it-IT" sz="2000" dirty="0">
                <a:latin typeface="Arial Black" pitchFamily="34" charset="0"/>
              </a:rPr>
            </a:br>
            <a:r>
              <a:rPr lang="it-IT" sz="2000" b="1" dirty="0">
                <a:solidFill>
                  <a:srgbClr val="FF0000"/>
                </a:solidFill>
                <a:latin typeface="Arial Black" pitchFamily="34" charset="0"/>
              </a:rPr>
              <a:t>a)</a:t>
            </a:r>
            <a:r>
              <a:rPr lang="it-IT" sz="2000" dirty="0">
                <a:latin typeface="Arial Black" pitchFamily="34" charset="0"/>
              </a:rPr>
              <a:t> </a:t>
            </a:r>
            <a:r>
              <a:rPr lang="it-IT" sz="2000" b="1" dirty="0">
                <a:solidFill>
                  <a:srgbClr val="FF0000"/>
                </a:solidFill>
                <a:latin typeface="Arial Black" pitchFamily="34" charset="0"/>
              </a:rPr>
              <a:t>abitabilità</a:t>
            </a:r>
            <a:r>
              <a:rPr lang="it-IT" sz="2000" dirty="0">
                <a:latin typeface="Arial Black" pitchFamily="34" charset="0"/>
              </a:rPr>
              <a:t> ed </a:t>
            </a:r>
            <a:r>
              <a:rPr lang="it-IT" sz="2000" b="1" dirty="0">
                <a:solidFill>
                  <a:srgbClr val="FF0000"/>
                </a:solidFill>
                <a:latin typeface="Arial Black" pitchFamily="34" charset="0"/>
              </a:rPr>
              <a:t>agibilità</a:t>
            </a:r>
            <a:r>
              <a:rPr lang="it-IT" sz="2000" dirty="0">
                <a:latin typeface="Arial Black" pitchFamily="34" charset="0"/>
              </a:rPr>
              <a:t> (di competenza degli </a:t>
            </a:r>
            <a:r>
              <a:rPr lang="it-IT" sz="2000" dirty="0" smtClean="0">
                <a:latin typeface="Arial Black" pitchFamily="34" charset="0"/>
              </a:rPr>
              <a:t>Uffici Tecnici Comunali </a:t>
            </a:r>
            <a:r>
              <a:rPr lang="it-IT" sz="2000" dirty="0">
                <a:latin typeface="Arial Black" pitchFamily="34" charset="0"/>
              </a:rPr>
              <a:t>e dell’Azienda Sanitaria Locale); </a:t>
            </a:r>
            <a:endParaRPr lang="it-IT" sz="2000" dirty="0" smtClean="0">
              <a:latin typeface="Arial Black" pitchFamily="34" charset="0"/>
            </a:endParaRPr>
          </a:p>
          <a:p>
            <a:pPr algn="ctr"/>
            <a:endParaRPr lang="it-IT" sz="800" dirty="0">
              <a:latin typeface="Arial Black" pitchFamily="34" charset="0"/>
            </a:endParaRPr>
          </a:p>
          <a:p>
            <a:pPr algn="ctr"/>
            <a:r>
              <a:rPr lang="it-IT" sz="2000" b="1" dirty="0">
                <a:solidFill>
                  <a:srgbClr val="FF0000"/>
                </a:solidFill>
                <a:latin typeface="Arial Black" pitchFamily="34" charset="0"/>
              </a:rPr>
              <a:t>b)</a:t>
            </a:r>
            <a:r>
              <a:rPr lang="it-IT" sz="2000" dirty="0">
                <a:latin typeface="Arial Black" pitchFamily="34" charset="0"/>
              </a:rPr>
              <a:t> gli </a:t>
            </a:r>
            <a:r>
              <a:rPr lang="it-IT" sz="2000" b="1" dirty="0">
                <a:solidFill>
                  <a:srgbClr val="FF0000"/>
                </a:solidFill>
                <a:latin typeface="Arial Black" pitchFamily="34" charset="0"/>
              </a:rPr>
              <a:t>impianti elettrici ed elettromeccanici</a:t>
            </a:r>
            <a:r>
              <a:rPr lang="it-IT" sz="2000" dirty="0">
                <a:latin typeface="Arial Black" pitchFamily="34" charset="0"/>
              </a:rPr>
              <a:t> devono rispettare la normativa CE ed avere avuto il controllo e l’autorizzazione </a:t>
            </a:r>
            <a:r>
              <a:rPr lang="it-IT" sz="2000" dirty="0" smtClean="0">
                <a:latin typeface="Arial Black" pitchFamily="34" charset="0"/>
              </a:rPr>
              <a:t>dell’Azienda </a:t>
            </a:r>
            <a:r>
              <a:rPr lang="it-IT" sz="2000" dirty="0">
                <a:latin typeface="Arial Black" pitchFamily="34" charset="0"/>
              </a:rPr>
              <a:t>Sanitaria Locale</a:t>
            </a:r>
            <a:r>
              <a:rPr lang="it-IT" sz="2000" dirty="0" smtClean="0">
                <a:latin typeface="Arial Black" pitchFamily="34" charset="0"/>
              </a:rPr>
              <a:t>;</a:t>
            </a:r>
            <a:endParaRPr lang="it-IT" sz="2000" dirty="0">
              <a:latin typeface="Arial Black" pitchFamily="34" charset="0"/>
            </a:endParaRPr>
          </a:p>
        </p:txBody>
      </p:sp>
      <p:sp>
        <p:nvSpPr>
          <p:cNvPr id="16389" name="CasellaDiTesto 7"/>
          <p:cNvSpPr txBox="1">
            <a:spLocks noChangeArrowheads="1"/>
          </p:cNvSpPr>
          <p:nvPr/>
        </p:nvSpPr>
        <p:spPr bwMode="auto">
          <a:xfrm>
            <a:off x="0" y="476250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L’officina di carrozzeria e </a:t>
            </a:r>
            <a:r>
              <a:rPr lang="it-IT" sz="3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meccanica</a:t>
            </a:r>
            <a:endParaRPr lang="it-IT" sz="34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sellaDiTesto 3"/>
          <p:cNvSpPr txBox="1">
            <a:spLocks noChangeArrowheads="1"/>
          </p:cNvSpPr>
          <p:nvPr/>
        </p:nvSpPr>
        <p:spPr bwMode="auto">
          <a:xfrm>
            <a:off x="214282" y="1142984"/>
            <a:ext cx="8715436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  <a:latin typeface="Arial Black" pitchFamily="34" charset="0"/>
              </a:rPr>
              <a:t>c)</a:t>
            </a:r>
            <a:r>
              <a:rPr lang="it-IT" dirty="0">
                <a:latin typeface="Arial Black" pitchFamily="34" charset="0"/>
              </a:rPr>
              <a:t> il </a:t>
            </a:r>
            <a:r>
              <a:rPr lang="it-IT" b="1" dirty="0">
                <a:solidFill>
                  <a:srgbClr val="FF0000"/>
                </a:solidFill>
                <a:latin typeface="Arial Black" pitchFamily="34" charset="0"/>
              </a:rPr>
              <a:t>sistema antincendio</a:t>
            </a:r>
            <a:r>
              <a:rPr lang="it-IT" dirty="0">
                <a:latin typeface="Arial Black" pitchFamily="34" charset="0"/>
              </a:rPr>
              <a:t>, </a:t>
            </a:r>
            <a:r>
              <a:rPr lang="it-IT" dirty="0" smtClean="0">
                <a:latin typeface="Arial Black" pitchFamily="34" charset="0"/>
              </a:rPr>
              <a:t>dotazione </a:t>
            </a:r>
            <a:r>
              <a:rPr lang="it-IT" dirty="0">
                <a:latin typeface="Arial Black" pitchFamily="34" charset="0"/>
              </a:rPr>
              <a:t>di estintori appropriata fino a complessi sistemi </a:t>
            </a:r>
            <a:r>
              <a:rPr lang="it-IT" dirty="0" smtClean="0">
                <a:latin typeface="Arial Black" pitchFamily="34" charset="0"/>
              </a:rPr>
              <a:t>per </a:t>
            </a:r>
            <a:r>
              <a:rPr lang="it-IT" dirty="0">
                <a:latin typeface="Arial Black" pitchFamily="34" charset="0"/>
              </a:rPr>
              <a:t>le officine più grandi. </a:t>
            </a:r>
            <a:r>
              <a:rPr lang="it-IT" u="sng" dirty="0">
                <a:latin typeface="Arial Black" pitchFamily="34" charset="0"/>
              </a:rPr>
              <a:t>I </a:t>
            </a:r>
            <a:r>
              <a:rPr lang="it-IT" u="sng" dirty="0" smtClean="0">
                <a:latin typeface="Arial Black" pitchFamily="34" charset="0"/>
              </a:rPr>
              <a:t>magazzini </a:t>
            </a:r>
            <a:r>
              <a:rPr lang="it-IT" u="sng" dirty="0">
                <a:latin typeface="Arial Black" pitchFamily="34" charset="0"/>
              </a:rPr>
              <a:t>di sostanze infiammabili devono essere separati</a:t>
            </a:r>
            <a:r>
              <a:rPr lang="it-IT" dirty="0">
                <a:latin typeface="Arial Black" pitchFamily="34" charset="0"/>
              </a:rPr>
              <a:t>. Il tutto prevede l’autorizzazione da parte del locale comando dei </a:t>
            </a:r>
            <a:r>
              <a:rPr lang="it-IT" dirty="0" smtClean="0">
                <a:latin typeface="Arial Black" pitchFamily="34" charset="0"/>
              </a:rPr>
              <a:t>Vigili </a:t>
            </a:r>
            <a:r>
              <a:rPr lang="it-IT" dirty="0">
                <a:latin typeface="Arial Black" pitchFamily="34" charset="0"/>
              </a:rPr>
              <a:t>del </a:t>
            </a:r>
            <a:r>
              <a:rPr lang="it-IT" dirty="0" smtClean="0">
                <a:latin typeface="Arial Black" pitchFamily="34" charset="0"/>
              </a:rPr>
              <a:t>Fuoco;</a:t>
            </a:r>
          </a:p>
          <a:p>
            <a:pPr algn="ctr"/>
            <a:endParaRPr lang="it-IT" sz="800" dirty="0">
              <a:latin typeface="Arial Black" pitchFamily="34" charset="0"/>
            </a:endParaRPr>
          </a:p>
          <a:p>
            <a:pPr algn="ctr"/>
            <a:r>
              <a:rPr lang="it-IT" b="1" dirty="0">
                <a:solidFill>
                  <a:srgbClr val="FF0000"/>
                </a:solidFill>
                <a:latin typeface="Arial Black" pitchFamily="34" charset="0"/>
              </a:rPr>
              <a:t>d)</a:t>
            </a:r>
            <a:r>
              <a:rPr lang="it-IT" dirty="0">
                <a:latin typeface="Arial Black" pitchFamily="34" charset="0"/>
              </a:rPr>
              <a:t> tutte le </a:t>
            </a:r>
            <a:r>
              <a:rPr lang="it-IT" b="1" dirty="0">
                <a:solidFill>
                  <a:srgbClr val="FF0000"/>
                </a:solidFill>
                <a:latin typeface="Arial Black" pitchFamily="34" charset="0"/>
              </a:rPr>
              <a:t>apparecchiature</a:t>
            </a:r>
            <a:r>
              <a:rPr lang="it-IT" dirty="0">
                <a:latin typeface="Arial Black" pitchFamily="34" charset="0"/>
              </a:rPr>
              <a:t>, da quelle portatili (per esempio trapani, lucidatrici, cesoie, saldatrici) a quelle più complesse (compressori, macchine utensili </a:t>
            </a:r>
            <a:r>
              <a:rPr lang="it-IT" dirty="0" smtClean="0">
                <a:latin typeface="Arial Black" pitchFamily="34" charset="0"/>
              </a:rPr>
              <a:t>varie) </a:t>
            </a:r>
            <a:r>
              <a:rPr lang="it-IT" dirty="0">
                <a:latin typeface="Arial Black" pitchFamily="34" charset="0"/>
              </a:rPr>
              <a:t>devono essere dotate di targa di costruzione e di operatività a normativa CE</a:t>
            </a:r>
            <a:r>
              <a:rPr lang="it-IT" dirty="0" smtClean="0">
                <a:latin typeface="Arial Black" pitchFamily="34" charset="0"/>
              </a:rPr>
              <a:t>;</a:t>
            </a:r>
          </a:p>
          <a:p>
            <a:pPr algn="ctr"/>
            <a:endParaRPr lang="it-IT" sz="800" dirty="0">
              <a:latin typeface="Arial Black" pitchFamily="34" charset="0"/>
            </a:endParaRPr>
          </a:p>
          <a:p>
            <a:pPr algn="ctr"/>
            <a:r>
              <a:rPr lang="it-IT" b="1" dirty="0">
                <a:solidFill>
                  <a:srgbClr val="FF0000"/>
                </a:solidFill>
                <a:latin typeface="Arial Black" pitchFamily="34" charset="0"/>
              </a:rPr>
              <a:t>e)</a:t>
            </a:r>
            <a:r>
              <a:rPr lang="it-IT" dirty="0">
                <a:latin typeface="Arial Black" pitchFamily="34" charset="0"/>
              </a:rPr>
              <a:t> gli </a:t>
            </a:r>
            <a:r>
              <a:rPr lang="it-IT" b="1" dirty="0">
                <a:solidFill>
                  <a:srgbClr val="FF0000"/>
                </a:solidFill>
                <a:latin typeface="Arial Black" pitchFamily="34" charset="0"/>
              </a:rPr>
              <a:t>impianti di scarico</a:t>
            </a:r>
            <a:r>
              <a:rPr lang="it-IT" dirty="0">
                <a:latin typeface="Arial Black" pitchFamily="34" charset="0"/>
              </a:rPr>
              <a:t> devono rispettare le norme antinquinamento (sono controllati </a:t>
            </a:r>
            <a:r>
              <a:rPr lang="it-IT" dirty="0" smtClean="0">
                <a:latin typeface="Arial Black" pitchFamily="34" charset="0"/>
              </a:rPr>
              <a:t>dall’</a:t>
            </a:r>
            <a:r>
              <a:rPr lang="it-IT" dirty="0" err="1" smtClean="0">
                <a:latin typeface="Arial Black" pitchFamily="34" charset="0"/>
              </a:rPr>
              <a:t>A.S.L.</a:t>
            </a:r>
            <a:r>
              <a:rPr lang="it-IT" dirty="0" smtClean="0">
                <a:latin typeface="Arial Black" pitchFamily="34" charset="0"/>
              </a:rPr>
              <a:t>); </a:t>
            </a:r>
          </a:p>
          <a:p>
            <a:pPr algn="ctr"/>
            <a:endParaRPr lang="it-IT" sz="800" dirty="0">
              <a:latin typeface="Arial Black" pitchFamily="34" charset="0"/>
            </a:endParaRPr>
          </a:p>
          <a:p>
            <a:pPr algn="ctr"/>
            <a:r>
              <a:rPr lang="it-IT" b="1" dirty="0">
                <a:solidFill>
                  <a:srgbClr val="FF0000"/>
                </a:solidFill>
                <a:latin typeface="Arial Black" pitchFamily="34" charset="0"/>
              </a:rPr>
              <a:t>f)</a:t>
            </a:r>
            <a:r>
              <a:rPr lang="it-IT" dirty="0">
                <a:latin typeface="Arial Black" pitchFamily="34" charset="0"/>
              </a:rPr>
              <a:t> per le officine, che si avvalgono oltre all’opera dei titolari, anche di dipendenti esiste l’obbligo delle </a:t>
            </a:r>
            <a:r>
              <a:rPr lang="it-IT" b="1" dirty="0">
                <a:solidFill>
                  <a:srgbClr val="FF0000"/>
                </a:solidFill>
                <a:latin typeface="Arial Black" pitchFamily="34" charset="0"/>
              </a:rPr>
              <a:t>visite </a:t>
            </a:r>
            <a:r>
              <a:rPr lang="it-IT" b="1" dirty="0" err="1">
                <a:solidFill>
                  <a:srgbClr val="FF0000"/>
                </a:solidFill>
                <a:latin typeface="Arial Black" pitchFamily="34" charset="0"/>
              </a:rPr>
              <a:t>preassuntive</a:t>
            </a:r>
            <a:r>
              <a:rPr lang="it-IT" dirty="0">
                <a:latin typeface="Arial Black" pitchFamily="34" charset="0"/>
              </a:rPr>
              <a:t>, presso </a:t>
            </a:r>
            <a:r>
              <a:rPr lang="it-IT" dirty="0" smtClean="0">
                <a:latin typeface="Arial Black" pitchFamily="34" charset="0"/>
              </a:rPr>
              <a:t>l’</a:t>
            </a:r>
            <a:r>
              <a:rPr lang="it-IT" dirty="0" err="1" smtClean="0">
                <a:latin typeface="Arial Black" pitchFamily="34" charset="0"/>
              </a:rPr>
              <a:t>A.S.L.</a:t>
            </a:r>
            <a:r>
              <a:rPr lang="it-IT" dirty="0" smtClean="0">
                <a:latin typeface="Arial Black" pitchFamily="34" charset="0"/>
              </a:rPr>
              <a:t> </a:t>
            </a:r>
            <a:r>
              <a:rPr lang="it-IT" dirty="0">
                <a:latin typeface="Arial Black" pitchFamily="34" charset="0"/>
              </a:rPr>
              <a:t>e delle </a:t>
            </a:r>
            <a:r>
              <a:rPr lang="it-IT" b="1" dirty="0">
                <a:solidFill>
                  <a:srgbClr val="FF0000"/>
                </a:solidFill>
                <a:latin typeface="Arial Black" pitchFamily="34" charset="0"/>
              </a:rPr>
              <a:t>visite periodiche</a:t>
            </a:r>
            <a:r>
              <a:rPr lang="it-IT" dirty="0">
                <a:latin typeface="Arial Black" pitchFamily="34" charset="0"/>
              </a:rPr>
              <a:t> da parte di un medico competente in </a:t>
            </a:r>
            <a:r>
              <a:rPr lang="it-IT" dirty="0" smtClean="0">
                <a:latin typeface="Arial Black" pitchFamily="34" charset="0"/>
              </a:rPr>
              <a:t>Medicina </a:t>
            </a:r>
            <a:r>
              <a:rPr lang="it-IT" dirty="0">
                <a:latin typeface="Arial Black" pitchFamily="34" charset="0"/>
              </a:rPr>
              <a:t>del </a:t>
            </a:r>
            <a:r>
              <a:rPr lang="it-IT" dirty="0" smtClean="0">
                <a:latin typeface="Arial Black" pitchFamily="34" charset="0"/>
              </a:rPr>
              <a:t>Lavoro </a:t>
            </a:r>
            <a:r>
              <a:rPr lang="it-IT" dirty="0">
                <a:latin typeface="Arial Black" pitchFamily="34" charset="0"/>
              </a:rPr>
              <a:t>con relativo </a:t>
            </a:r>
            <a:r>
              <a:rPr lang="it-IT" b="1" dirty="0">
                <a:solidFill>
                  <a:srgbClr val="FF0000"/>
                </a:solidFill>
                <a:latin typeface="Arial Black" pitchFamily="34" charset="0"/>
              </a:rPr>
              <a:t>sopralluogo annuale</a:t>
            </a:r>
            <a:r>
              <a:rPr lang="it-IT" dirty="0">
                <a:latin typeface="Arial Black" pitchFamily="34" charset="0"/>
              </a:rPr>
              <a:t> da parte del </a:t>
            </a:r>
            <a:r>
              <a:rPr lang="it-IT" dirty="0" smtClean="0">
                <a:latin typeface="Arial Black" pitchFamily="34" charset="0"/>
              </a:rPr>
              <a:t>Medico </a:t>
            </a:r>
            <a:r>
              <a:rPr lang="it-IT" dirty="0">
                <a:latin typeface="Arial Black" pitchFamily="34" charset="0"/>
              </a:rPr>
              <a:t>agli ambienti di lavoro. </a:t>
            </a:r>
          </a:p>
        </p:txBody>
      </p:sp>
      <p:sp>
        <p:nvSpPr>
          <p:cNvPr id="16389" name="CasellaDiTesto 7"/>
          <p:cNvSpPr txBox="1">
            <a:spLocks noChangeArrowheads="1"/>
          </p:cNvSpPr>
          <p:nvPr/>
        </p:nvSpPr>
        <p:spPr bwMode="auto">
          <a:xfrm>
            <a:off x="0" y="476250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L’officina di carrozzeria e </a:t>
            </a:r>
            <a:r>
              <a:rPr lang="it-IT" sz="3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meccanica</a:t>
            </a:r>
            <a:endParaRPr lang="it-IT" sz="34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sellaDiTesto 3"/>
          <p:cNvSpPr txBox="1">
            <a:spLocks noChangeArrowheads="1"/>
          </p:cNvSpPr>
          <p:nvPr/>
        </p:nvSpPr>
        <p:spPr bwMode="auto">
          <a:xfrm>
            <a:off x="214282" y="1142984"/>
            <a:ext cx="8715436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u="sng" dirty="0">
                <a:latin typeface="Arial Black" pitchFamily="34" charset="0"/>
              </a:rPr>
              <a:t>Il </a:t>
            </a:r>
            <a:r>
              <a:rPr lang="it-IT" sz="2400" u="sng" dirty="0" smtClean="0">
                <a:latin typeface="Arial Black" pitchFamily="34" charset="0"/>
              </a:rPr>
              <a:t>consulente </a:t>
            </a:r>
            <a:r>
              <a:rPr lang="it-IT" sz="2400" u="sng" dirty="0">
                <a:latin typeface="Arial Black" pitchFamily="34" charset="0"/>
              </a:rPr>
              <a:t>è spesso chiamato dalla </a:t>
            </a:r>
            <a:r>
              <a:rPr lang="it-IT" sz="2400" u="sng" dirty="0" smtClean="0">
                <a:latin typeface="Arial Black" pitchFamily="34" charset="0"/>
              </a:rPr>
              <a:t>Società </a:t>
            </a:r>
            <a:r>
              <a:rPr lang="it-IT" sz="2400" u="sng" dirty="0">
                <a:latin typeface="Arial Black" pitchFamily="34" charset="0"/>
              </a:rPr>
              <a:t>di </a:t>
            </a:r>
            <a:r>
              <a:rPr lang="it-IT" sz="2400" u="sng" dirty="0" smtClean="0">
                <a:latin typeface="Arial Black" pitchFamily="34" charset="0"/>
              </a:rPr>
              <a:t>Assicurazione </a:t>
            </a:r>
            <a:r>
              <a:rPr lang="it-IT" sz="2400" u="sng" dirty="0">
                <a:latin typeface="Arial Black" pitchFamily="34" charset="0"/>
              </a:rPr>
              <a:t>per cui opera alle visite preliminari, per dare un benestare competente sui contratti con le officine, che vengono convenzionate con le </a:t>
            </a:r>
            <a:r>
              <a:rPr lang="it-IT" sz="2400" u="sng" dirty="0" smtClean="0">
                <a:latin typeface="Arial Black" pitchFamily="34" charset="0"/>
              </a:rPr>
              <a:t>Assicurazioni</a:t>
            </a:r>
            <a:r>
              <a:rPr lang="it-IT" sz="2400" dirty="0">
                <a:latin typeface="Arial Black" pitchFamily="34" charset="0"/>
              </a:rPr>
              <a:t>, diventando, perciò, le officine di fiducia </a:t>
            </a:r>
            <a:r>
              <a:rPr lang="it-IT" sz="2400" dirty="0" smtClean="0">
                <a:latin typeface="Arial Black" pitchFamily="34" charset="0"/>
              </a:rPr>
              <a:t>della Società </a:t>
            </a:r>
            <a:r>
              <a:rPr lang="it-IT" sz="2400" dirty="0">
                <a:latin typeface="Arial Black" pitchFamily="34" charset="0"/>
              </a:rPr>
              <a:t>stessa. </a:t>
            </a:r>
            <a:endParaRPr lang="it-IT" sz="2400" dirty="0" smtClean="0">
              <a:latin typeface="Arial Black" pitchFamily="34" charset="0"/>
            </a:endParaRPr>
          </a:p>
          <a:p>
            <a:pPr algn="ctr"/>
            <a:endParaRPr lang="it-IT" sz="800" dirty="0">
              <a:latin typeface="Arial Black" pitchFamily="34" charset="0"/>
            </a:endParaRPr>
          </a:p>
          <a:p>
            <a:pPr algn="ctr"/>
            <a:r>
              <a:rPr lang="it-IT" sz="2400" dirty="0">
                <a:latin typeface="Arial Black" pitchFamily="34" charset="0"/>
              </a:rPr>
              <a:t>A tale scopo è opportuno che il futuro esperto di </a:t>
            </a:r>
            <a:r>
              <a:rPr lang="it-IT" sz="2400" dirty="0" smtClean="0">
                <a:latin typeface="Arial Black" pitchFamily="34" charset="0"/>
              </a:rPr>
              <a:t>Infortunistica </a:t>
            </a:r>
            <a:r>
              <a:rPr lang="it-IT" sz="2400" dirty="0">
                <a:latin typeface="Arial Black" pitchFamily="34" charset="0"/>
              </a:rPr>
              <a:t>abbia almeno una infarinatura della legislazione in atto relativa alla </a:t>
            </a:r>
            <a:r>
              <a:rPr lang="it-IT" sz="2400" dirty="0" smtClean="0">
                <a:solidFill>
                  <a:srgbClr val="FF0000"/>
                </a:solidFill>
                <a:latin typeface="Arial Black" pitchFamily="34" charset="0"/>
              </a:rPr>
              <a:t>Sicurezza</a:t>
            </a:r>
            <a:r>
              <a:rPr lang="it-IT" sz="2400" dirty="0" smtClean="0">
                <a:latin typeface="Arial Black" pitchFamily="34" charset="0"/>
              </a:rPr>
              <a:t> </a:t>
            </a:r>
            <a:r>
              <a:rPr lang="it-IT" sz="2400" dirty="0">
                <a:latin typeface="Arial Black" pitchFamily="34" charset="0"/>
              </a:rPr>
              <a:t>e </a:t>
            </a:r>
            <a:r>
              <a:rPr lang="it-IT" sz="2400" dirty="0" smtClean="0">
                <a:latin typeface="Arial Black" pitchFamily="34" charset="0"/>
              </a:rPr>
              <a:t>all’</a:t>
            </a:r>
            <a:r>
              <a:rPr lang="it-IT" sz="2400" dirty="0" smtClean="0">
                <a:solidFill>
                  <a:srgbClr val="FF0000"/>
                </a:solidFill>
                <a:latin typeface="Arial Black" pitchFamily="34" charset="0"/>
              </a:rPr>
              <a:t>Igiene </a:t>
            </a:r>
            <a:r>
              <a:rPr lang="it-IT" sz="2400" dirty="0">
                <a:solidFill>
                  <a:srgbClr val="FF0000"/>
                </a:solidFill>
                <a:latin typeface="Arial Black" pitchFamily="34" charset="0"/>
              </a:rPr>
              <a:t>del </a:t>
            </a:r>
            <a:r>
              <a:rPr lang="it-IT" sz="2400" dirty="0" smtClean="0">
                <a:solidFill>
                  <a:srgbClr val="FF0000"/>
                </a:solidFill>
                <a:latin typeface="Arial Black" pitchFamily="34" charset="0"/>
              </a:rPr>
              <a:t>Lavoro</a:t>
            </a:r>
            <a:r>
              <a:rPr lang="it-IT" sz="2400" dirty="0">
                <a:latin typeface="Arial Black" pitchFamily="34" charset="0"/>
              </a:rPr>
              <a:t>. </a:t>
            </a:r>
            <a:r>
              <a:rPr lang="it-IT" sz="2400" u="sng" dirty="0" smtClean="0">
                <a:solidFill>
                  <a:srgbClr val="0000CC"/>
                </a:solidFill>
                <a:latin typeface="Arial Black" pitchFamily="34" charset="0"/>
              </a:rPr>
              <a:t>Queste Leggi dettano delle disposizioni </a:t>
            </a:r>
            <a:r>
              <a:rPr lang="it-IT" sz="2400" u="sng" dirty="0">
                <a:solidFill>
                  <a:srgbClr val="0000CC"/>
                </a:solidFill>
                <a:latin typeface="Arial Black" pitchFamily="34" charset="0"/>
              </a:rPr>
              <a:t>che tutte le officine </a:t>
            </a:r>
            <a:r>
              <a:rPr lang="it-IT" sz="2400" u="sng" dirty="0" smtClean="0">
                <a:solidFill>
                  <a:srgbClr val="0000CC"/>
                </a:solidFill>
                <a:latin typeface="Arial Black" pitchFamily="34" charset="0"/>
              </a:rPr>
              <a:t>devono, comunque, </a:t>
            </a:r>
            <a:r>
              <a:rPr lang="it-IT" sz="2400" u="sng" dirty="0">
                <a:solidFill>
                  <a:srgbClr val="0000CC"/>
                </a:solidFill>
                <a:latin typeface="Arial Black" pitchFamily="34" charset="0"/>
              </a:rPr>
              <a:t>rispettare</a:t>
            </a:r>
            <a:r>
              <a:rPr lang="it-IT" sz="2400" dirty="0">
                <a:latin typeface="Arial Black" pitchFamily="34" charset="0"/>
              </a:rPr>
              <a:t>. </a:t>
            </a:r>
          </a:p>
        </p:txBody>
      </p:sp>
      <p:sp>
        <p:nvSpPr>
          <p:cNvPr id="16389" name="CasellaDiTesto 7"/>
          <p:cNvSpPr txBox="1">
            <a:spLocks noChangeArrowheads="1"/>
          </p:cNvSpPr>
          <p:nvPr/>
        </p:nvSpPr>
        <p:spPr bwMode="auto">
          <a:xfrm>
            <a:off x="0" y="476250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L’officina di carrozzeria e </a:t>
            </a:r>
            <a:r>
              <a:rPr lang="it-IT" sz="3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meccanica</a:t>
            </a:r>
            <a:endParaRPr lang="it-IT" sz="34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sellaDiTesto 3"/>
          <p:cNvSpPr txBox="1">
            <a:spLocks noChangeArrowheads="1"/>
          </p:cNvSpPr>
          <p:nvPr/>
        </p:nvSpPr>
        <p:spPr bwMode="auto">
          <a:xfrm>
            <a:off x="611188" y="2276475"/>
            <a:ext cx="79930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it-IT" sz="3200" b="1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19461" name="CasellaDiTesto 7"/>
          <p:cNvSpPr txBox="1">
            <a:spLocks noChangeArrowheads="1"/>
          </p:cNvSpPr>
          <p:nvPr/>
        </p:nvSpPr>
        <p:spPr bwMode="auto">
          <a:xfrm>
            <a:off x="0" y="47625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C</a:t>
            </a:r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aratteristiche dell’officina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1071546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Le </a:t>
            </a:r>
            <a:r>
              <a:rPr kumimoji="0" lang="it-IT" sz="2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caratteristiche peculiari</a:t>
            </a:r>
            <a:r>
              <a:rPr kumimoji="0" lang="it-IT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 di una officina sono: </a:t>
            </a:r>
            <a:endParaRPr kumimoji="0" lang="it-IT" sz="2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/>
            </a:r>
            <a:br>
              <a:rPr kumimoji="0" lang="it-IT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</a:br>
            <a:r>
              <a:rPr kumimoji="0" lang="it-IT" sz="2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a) i locali:</a:t>
            </a:r>
            <a:r>
              <a:rPr kumimoji="0" lang="it-IT" sz="2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it-IT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devono essere ampi, puliti e luminosi; in parole semplici devono essere funzionali allo scopo e per chi ci lavora. Il gestore dell’officina deve essere in regola con le </a:t>
            </a:r>
            <a:r>
              <a:rPr kumimoji="0" lang="it-IT" sz="2200" b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Black" pitchFamily="34" charset="0"/>
                <a:ea typeface="Times New Roman" pitchFamily="18" charset="0"/>
              </a:rPr>
              <a:t>dichiarazioni di abilità e di agibilità</a:t>
            </a:r>
            <a:r>
              <a:rPr kumimoji="0" lang="it-IT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 per le lavorazioni effettuate, rilasciate dall’Azienda Sanitaria Locale.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/>
            </a:r>
            <a:br>
              <a:rPr kumimoji="0" lang="it-IT" sz="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</a:br>
            <a:r>
              <a:rPr kumimoji="0" lang="it-IT" sz="2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b)</a:t>
            </a:r>
            <a:r>
              <a:rPr kumimoji="0" lang="it-IT" sz="22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 i r</a:t>
            </a:r>
            <a:r>
              <a:rPr kumimoji="0" lang="it-IT" sz="2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eparti di</a:t>
            </a:r>
            <a:r>
              <a:rPr kumimoji="0" lang="it-IT" sz="22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it-IT" sz="2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lavorazione:</a:t>
            </a:r>
            <a:r>
              <a:rPr kumimoji="0" lang="it-IT" sz="2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it-IT" sz="2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de</a:t>
            </a:r>
            <a:r>
              <a:rPr kumimoji="0" lang="it-IT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vono essere in regola su quanto le Leggi in materia dispongono per la ogni specifica lavorazione. Particolare attenzione deve essere tenuta nei confronti dei </a:t>
            </a:r>
            <a:r>
              <a:rPr kumimoji="0" lang="it-IT" sz="2200" b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Black" pitchFamily="34" charset="0"/>
                <a:ea typeface="Times New Roman" pitchFamily="18" charset="0"/>
              </a:rPr>
              <a:t>limiti di rumorosità</a:t>
            </a:r>
            <a:r>
              <a:rPr kumimoji="0" lang="it-IT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 e per quanto concerne le </a:t>
            </a:r>
            <a:r>
              <a:rPr kumimoji="0" lang="it-IT" sz="2200" b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Black" pitchFamily="34" charset="0"/>
                <a:ea typeface="Times New Roman" pitchFamily="18" charset="0"/>
              </a:rPr>
              <a:t>operazioni con sostanze volatili nocive</a:t>
            </a:r>
            <a:r>
              <a:rPr kumimoji="0" lang="it-IT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, generalmente contenute nelle vernici. </a:t>
            </a:r>
            <a:endParaRPr kumimoji="0" lang="it-IT" sz="2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sellaDiTesto 3"/>
          <p:cNvSpPr txBox="1">
            <a:spLocks noChangeArrowheads="1"/>
          </p:cNvSpPr>
          <p:nvPr/>
        </p:nvSpPr>
        <p:spPr bwMode="auto">
          <a:xfrm>
            <a:off x="0" y="1071546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latin typeface="Arial Black" pitchFamily="34" charset="0"/>
              </a:rPr>
              <a:t>Le </a:t>
            </a:r>
            <a:r>
              <a:rPr lang="it-IT" sz="2000" b="1" dirty="0">
                <a:solidFill>
                  <a:srgbClr val="FF0000"/>
                </a:solidFill>
                <a:latin typeface="Arial Black" pitchFamily="34" charset="0"/>
              </a:rPr>
              <a:t>lavorazioni principali</a:t>
            </a:r>
            <a:r>
              <a:rPr lang="it-IT" sz="2000" dirty="0">
                <a:latin typeface="Arial Black" pitchFamily="34" charset="0"/>
              </a:rPr>
              <a:t> che </a:t>
            </a:r>
            <a:r>
              <a:rPr lang="it-IT" sz="2000" dirty="0" smtClean="0">
                <a:latin typeface="Arial Black" pitchFamily="34" charset="0"/>
              </a:rPr>
              <a:t>un’officina </a:t>
            </a:r>
            <a:r>
              <a:rPr lang="it-IT" sz="2000" dirty="0">
                <a:latin typeface="Arial Black" pitchFamily="34" charset="0"/>
              </a:rPr>
              <a:t>deve prevedere e per le quali deve essere attrezzata sono</a:t>
            </a:r>
            <a:r>
              <a:rPr lang="it-IT" sz="2000" dirty="0" smtClean="0">
                <a:latin typeface="Arial Black" pitchFamily="34" charset="0"/>
              </a:rPr>
              <a:t>:</a:t>
            </a:r>
          </a:p>
          <a:p>
            <a:pPr algn="ctr"/>
            <a:r>
              <a:rPr lang="it-IT" sz="800" dirty="0" smtClean="0">
                <a:latin typeface="Arial Black" pitchFamily="34" charset="0"/>
              </a:rPr>
              <a:t> </a:t>
            </a:r>
            <a:endParaRPr lang="it-IT" sz="800" dirty="0">
              <a:latin typeface="Arial Black" pitchFamily="34" charset="0"/>
            </a:endParaRP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Arial Black" pitchFamily="34" charset="0"/>
              </a:rPr>
              <a:t>►</a:t>
            </a:r>
            <a:r>
              <a:rPr lang="it-IT" sz="2000" dirty="0" smtClean="0">
                <a:latin typeface="Arial Black" pitchFamily="34" charset="0"/>
              </a:rPr>
              <a:t> </a:t>
            </a:r>
            <a:r>
              <a:rPr lang="it-IT" sz="2000" dirty="0">
                <a:latin typeface="Arial Black" pitchFamily="34" charset="0"/>
              </a:rPr>
              <a:t>revisione generale dell’autoveicolo, sia per la parte meccanica che per la carrozzeria; </a:t>
            </a:r>
            <a:br>
              <a:rPr lang="it-IT" sz="2000" dirty="0">
                <a:latin typeface="Arial Black" pitchFamily="34" charset="0"/>
              </a:rPr>
            </a:br>
            <a:r>
              <a:rPr lang="it-IT" sz="2000" dirty="0" smtClean="0">
                <a:solidFill>
                  <a:srgbClr val="FF0000"/>
                </a:solidFill>
                <a:latin typeface="Arial Black" pitchFamily="34" charset="0"/>
              </a:rPr>
              <a:t>►</a:t>
            </a:r>
            <a:r>
              <a:rPr lang="it-IT" sz="2000" dirty="0" smtClean="0">
                <a:latin typeface="Arial Black" pitchFamily="34" charset="0"/>
              </a:rPr>
              <a:t> </a:t>
            </a:r>
            <a:r>
              <a:rPr lang="it-IT" sz="2000" dirty="0">
                <a:latin typeface="Arial Black" pitchFamily="34" charset="0"/>
              </a:rPr>
              <a:t>riparazioni generali meccaniche e di carrozzeria; </a:t>
            </a: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Arial Black" pitchFamily="34" charset="0"/>
              </a:rPr>
              <a:t>►</a:t>
            </a:r>
            <a:r>
              <a:rPr lang="it-IT" sz="2000" dirty="0" smtClean="0">
                <a:latin typeface="Arial Black" pitchFamily="34" charset="0"/>
              </a:rPr>
              <a:t> </a:t>
            </a:r>
            <a:r>
              <a:rPr lang="it-IT" sz="2000" dirty="0">
                <a:latin typeface="Arial Black" pitchFamily="34" charset="0"/>
              </a:rPr>
              <a:t>revisioni specializzate di meccanica (revisioni </a:t>
            </a:r>
            <a:r>
              <a:rPr lang="it-IT" sz="2000" dirty="0" smtClean="0">
                <a:latin typeface="Arial Black" pitchFamily="34" charset="0"/>
              </a:rPr>
              <a:t>dei motori); </a:t>
            </a:r>
            <a:endParaRPr lang="it-IT" sz="2000" dirty="0">
              <a:latin typeface="Arial Black" pitchFamily="34" charset="0"/>
            </a:endParaRP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Arial Black" pitchFamily="34" charset="0"/>
              </a:rPr>
              <a:t>►</a:t>
            </a:r>
            <a:r>
              <a:rPr lang="it-IT" sz="2000" dirty="0" smtClean="0">
                <a:latin typeface="Arial Black" pitchFamily="34" charset="0"/>
              </a:rPr>
              <a:t> </a:t>
            </a:r>
            <a:r>
              <a:rPr lang="it-IT" sz="2000" dirty="0">
                <a:latin typeface="Arial Black" pitchFamily="34" charset="0"/>
              </a:rPr>
              <a:t>riparazioni e revisioni specializzate di elettrauto</a:t>
            </a:r>
            <a:r>
              <a:rPr lang="it-IT" sz="2000" dirty="0" smtClean="0">
                <a:latin typeface="Arial Black" pitchFamily="34" charset="0"/>
              </a:rPr>
              <a:t>;</a:t>
            </a:r>
            <a:r>
              <a:rPr lang="it-IT" sz="2000" dirty="0">
                <a:latin typeface="Arial Black" pitchFamily="34" charset="0"/>
              </a:rPr>
              <a:t/>
            </a:r>
            <a:br>
              <a:rPr lang="it-IT" sz="2000" dirty="0">
                <a:latin typeface="Arial Black" pitchFamily="34" charset="0"/>
              </a:rPr>
            </a:br>
            <a:r>
              <a:rPr lang="it-IT" sz="2000" dirty="0" smtClean="0">
                <a:solidFill>
                  <a:srgbClr val="FF0000"/>
                </a:solidFill>
                <a:latin typeface="Arial Black" pitchFamily="34" charset="0"/>
              </a:rPr>
              <a:t>►</a:t>
            </a:r>
            <a:r>
              <a:rPr lang="it-IT" sz="2000" dirty="0" smtClean="0">
                <a:latin typeface="Arial Black" pitchFamily="34" charset="0"/>
              </a:rPr>
              <a:t> </a:t>
            </a:r>
            <a:r>
              <a:rPr lang="it-IT" sz="2000" dirty="0">
                <a:latin typeface="Arial Black" pitchFamily="34" charset="0"/>
              </a:rPr>
              <a:t>riparazioni e revisioni specializzate di carburatori; </a:t>
            </a: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Arial Black" pitchFamily="34" charset="0"/>
              </a:rPr>
              <a:t>►</a:t>
            </a:r>
            <a:r>
              <a:rPr lang="it-IT" sz="2000" dirty="0" smtClean="0">
                <a:latin typeface="Arial Black" pitchFamily="34" charset="0"/>
              </a:rPr>
              <a:t> </a:t>
            </a:r>
            <a:r>
              <a:rPr lang="it-IT" sz="2000" dirty="0">
                <a:latin typeface="Arial Black" pitchFamily="34" charset="0"/>
              </a:rPr>
              <a:t>riparazioni e revisioni specializzate di sistemi di iniezione; </a:t>
            </a: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Arial Black" pitchFamily="34" charset="0"/>
              </a:rPr>
              <a:t>►</a:t>
            </a:r>
            <a:r>
              <a:rPr lang="it-IT" sz="2000" dirty="0" smtClean="0">
                <a:latin typeface="Arial Black" pitchFamily="34" charset="0"/>
              </a:rPr>
              <a:t> </a:t>
            </a:r>
            <a:r>
              <a:rPr lang="it-IT" sz="2000" dirty="0">
                <a:latin typeface="Arial Black" pitchFamily="34" charset="0"/>
              </a:rPr>
              <a:t>riparazioni e revisioni parziali e totali di carrozzeria; </a:t>
            </a: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Arial Black" pitchFamily="34" charset="0"/>
              </a:rPr>
              <a:t>►</a:t>
            </a:r>
            <a:r>
              <a:rPr lang="it-IT" sz="2000" dirty="0" smtClean="0">
                <a:latin typeface="Arial Black" pitchFamily="34" charset="0"/>
              </a:rPr>
              <a:t> </a:t>
            </a:r>
            <a:r>
              <a:rPr lang="it-IT" sz="2000" dirty="0">
                <a:latin typeface="Arial Black" pitchFamily="34" charset="0"/>
              </a:rPr>
              <a:t>riverniciatura parziale o totale di carrozzeria;</a:t>
            </a: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Arial Black" pitchFamily="34" charset="0"/>
              </a:rPr>
              <a:t>►</a:t>
            </a:r>
            <a:r>
              <a:rPr lang="it-IT" sz="2000" dirty="0" smtClean="0">
                <a:latin typeface="Arial Black" pitchFamily="34" charset="0"/>
              </a:rPr>
              <a:t> </a:t>
            </a:r>
            <a:r>
              <a:rPr lang="it-IT" sz="2000" dirty="0">
                <a:latin typeface="Arial Black" pitchFamily="34" charset="0"/>
              </a:rPr>
              <a:t>esecuzione di piccole e medie </a:t>
            </a:r>
            <a:r>
              <a:rPr lang="it-IT" sz="2000" dirty="0" smtClean="0">
                <a:latin typeface="Arial Black" pitchFamily="34" charset="0"/>
              </a:rPr>
              <a:t>riparazioni, </a:t>
            </a:r>
            <a:r>
              <a:rPr lang="it-IT" sz="2000" dirty="0">
                <a:latin typeface="Arial Black" pitchFamily="34" charset="0"/>
              </a:rPr>
              <a:t>operazioni di manutenzione ordinaria e straordinaria; </a:t>
            </a:r>
            <a:br>
              <a:rPr lang="it-IT" sz="2000" dirty="0">
                <a:latin typeface="Arial Black" pitchFamily="34" charset="0"/>
              </a:rPr>
            </a:br>
            <a:r>
              <a:rPr lang="it-IT" sz="2000" dirty="0" smtClean="0">
                <a:solidFill>
                  <a:srgbClr val="FF0000"/>
                </a:solidFill>
                <a:latin typeface="Arial Black" pitchFamily="34" charset="0"/>
              </a:rPr>
              <a:t>►</a:t>
            </a:r>
            <a:r>
              <a:rPr lang="it-IT" sz="2000" dirty="0" smtClean="0">
                <a:latin typeface="Arial Black" pitchFamily="34" charset="0"/>
              </a:rPr>
              <a:t> </a:t>
            </a:r>
            <a:r>
              <a:rPr lang="it-IT" sz="2000" dirty="0">
                <a:latin typeface="Arial Black" pitchFamily="34" charset="0"/>
              </a:rPr>
              <a:t>regolazioni, aggiustamenti, messe a punto. </a:t>
            </a:r>
            <a:endParaRPr lang="it-IT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0485" name="CasellaDiTesto 7"/>
          <p:cNvSpPr txBox="1">
            <a:spLocks noChangeArrowheads="1"/>
          </p:cNvSpPr>
          <p:nvPr/>
        </p:nvSpPr>
        <p:spPr bwMode="auto">
          <a:xfrm>
            <a:off x="214282" y="500042"/>
            <a:ext cx="86439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Reparti di lavorazione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sellaDiTesto 3"/>
          <p:cNvSpPr txBox="1">
            <a:spLocks noChangeArrowheads="1"/>
          </p:cNvSpPr>
          <p:nvPr/>
        </p:nvSpPr>
        <p:spPr bwMode="auto">
          <a:xfrm>
            <a:off x="539750" y="1916113"/>
            <a:ext cx="7993063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it-IT" sz="3200" b="1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21509" name="CasellaDiTesto 7"/>
          <p:cNvSpPr txBox="1">
            <a:spLocks noChangeArrowheads="1"/>
          </p:cNvSpPr>
          <p:nvPr/>
        </p:nvSpPr>
        <p:spPr bwMode="auto">
          <a:xfrm>
            <a:off x="357158" y="500042"/>
            <a:ext cx="84296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Personale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42844" y="1142984"/>
            <a:ext cx="8858312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0" algn="l"/>
              </a:tabLst>
            </a:pPr>
            <a:r>
              <a:rPr kumimoji="0" lang="it-IT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Gli operai, per eseguire le sopra indicate lavorazioni, devono appartenere a </a:t>
            </a:r>
            <a:r>
              <a:rPr kumimoji="0" lang="it-IT" sz="2000" b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Black" pitchFamily="34" charset="0"/>
                <a:ea typeface="Times New Roman" pitchFamily="18" charset="0"/>
              </a:rPr>
              <a:t>categorie specializzate</a:t>
            </a:r>
            <a:r>
              <a:rPr kumimoji="0" lang="it-IT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. Il loro numero e la loro specializzazione deve essere in relazione all’entità e alla qualità dei lavori da svolgere ed ai tipi di veicoli da riparare.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0" algn="l"/>
              </a:tabLst>
            </a:pPr>
            <a:r>
              <a:rPr lang="it-IT" sz="2000" dirty="0" smtClean="0">
                <a:latin typeface="Arial Black" pitchFamily="34" charset="0"/>
                <a:ea typeface="Times New Roman" pitchFamily="18" charset="0"/>
              </a:rPr>
              <a:t>Le </a:t>
            </a:r>
            <a:r>
              <a:rPr lang="it-IT" sz="2000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</a:rPr>
              <a:t>figure professionali</a:t>
            </a:r>
            <a:r>
              <a:rPr lang="it-IT" sz="2000" b="1" dirty="0" smtClean="0">
                <a:latin typeface="Arial Black" pitchFamily="34" charset="0"/>
                <a:ea typeface="Times New Roman" pitchFamily="18" charset="0"/>
              </a:rPr>
              <a:t> </a:t>
            </a:r>
            <a:r>
              <a:rPr lang="it-IT" sz="2000" dirty="0" smtClean="0">
                <a:latin typeface="Arial Black" pitchFamily="34" charset="0"/>
                <a:ea typeface="Times New Roman" pitchFamily="18" charset="0"/>
              </a:rPr>
              <a:t>presenti in officina sono:</a:t>
            </a:r>
            <a:endParaRPr kumimoji="0" lang="it-IT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0" algn="l"/>
              </a:tabLst>
            </a:pPr>
            <a:r>
              <a:rPr kumimoji="0" lang="it-IT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br>
              <a:rPr kumimoji="0" lang="it-IT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</a:br>
            <a:r>
              <a:rPr kumimoji="0" lang="it-IT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Specialisti meccanici:</a:t>
            </a:r>
            <a:r>
              <a:rPr kumimoji="0" lang="it-IT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 montatore, motorista, </a:t>
            </a:r>
            <a:r>
              <a:rPr kumimoji="0" lang="it-IT" sz="20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complessivista</a:t>
            </a:r>
            <a:r>
              <a:rPr kumimoji="0" lang="it-IT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, aggiustatore, elettrauto, </a:t>
            </a:r>
            <a:r>
              <a:rPr kumimoji="0" lang="it-IT" sz="20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carburatorista</a:t>
            </a:r>
            <a:r>
              <a:rPr kumimoji="0" lang="it-IT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, pompista, orologiaio, </a:t>
            </a:r>
            <a:r>
              <a:rPr kumimoji="0" lang="it-IT" sz="20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radiatorista</a:t>
            </a:r>
            <a:r>
              <a:rPr kumimoji="0" lang="it-IT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, tornitore, rettificatore.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0" algn="l"/>
              </a:tabLst>
            </a:pPr>
            <a:r>
              <a:rPr kumimoji="0" lang="it-IT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Specialisti di carrozzeria:</a:t>
            </a:r>
            <a:r>
              <a:rPr kumimoji="0" lang="it-IT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 lattoniere, lamierista, saldatore autogeno, saldatore elettrico, fabbro, </a:t>
            </a:r>
            <a:r>
              <a:rPr kumimoji="0" lang="it-IT" sz="20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scoccaio</a:t>
            </a:r>
            <a:r>
              <a:rPr kumimoji="0" lang="it-IT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 per banco universale, tappezziere, verniciatore, finitore.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0" algn="l"/>
              </a:tabLst>
            </a:pPr>
            <a:r>
              <a:rPr kumimoji="0" lang="it-IT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Operai vari:</a:t>
            </a:r>
            <a:r>
              <a:rPr kumimoji="0" lang="it-IT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 collaudatore, magazziniere, aiutante meccanico, aiutante carrozziere, smontatore. </a:t>
            </a:r>
            <a:endParaRPr kumimoji="0" lang="it-IT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0" algn="l"/>
              </a:tabLst>
            </a:pPr>
            <a:r>
              <a:rPr kumimoji="0" lang="it-IT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Direzione:</a:t>
            </a:r>
            <a:r>
              <a:rPr kumimoji="0" lang="it-IT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 Capo officina, contabili. </a:t>
            </a:r>
            <a:br>
              <a:rPr kumimoji="0" lang="it-IT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</a:b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sellaDiTesto 3"/>
          <p:cNvSpPr txBox="1">
            <a:spLocks noChangeArrowheads="1"/>
          </p:cNvSpPr>
          <p:nvPr/>
        </p:nvSpPr>
        <p:spPr bwMode="auto">
          <a:xfrm>
            <a:off x="214282" y="1052513"/>
            <a:ext cx="8715436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Arial Black" pitchFamily="34" charset="0"/>
              </a:rPr>
              <a:t>Gli </a:t>
            </a:r>
            <a:r>
              <a:rPr lang="it-IT" b="1" dirty="0">
                <a:solidFill>
                  <a:srgbClr val="FF0000"/>
                </a:solidFill>
                <a:latin typeface="Arial Black" pitchFamily="34" charset="0"/>
              </a:rPr>
              <a:t>impianti</a:t>
            </a:r>
            <a:r>
              <a:rPr lang="it-IT" dirty="0">
                <a:latin typeface="Arial Black" pitchFamily="34" charset="0"/>
              </a:rPr>
              <a:t> che ogni officina meccanica deve possedere per eseguire le sopra elencate lavorazioni sono i seguenti: </a:t>
            </a:r>
          </a:p>
          <a:p>
            <a:pPr algn="ctr"/>
            <a:r>
              <a:rPr lang="it-IT" sz="800" dirty="0">
                <a:latin typeface="Arial Black" pitchFamily="34" charset="0"/>
              </a:rPr>
              <a:t/>
            </a:r>
            <a:br>
              <a:rPr lang="it-IT" sz="800" dirty="0">
                <a:latin typeface="Arial Black" pitchFamily="34" charset="0"/>
              </a:rPr>
            </a:br>
            <a:r>
              <a:rPr lang="it-IT" b="1" dirty="0">
                <a:solidFill>
                  <a:srgbClr val="FF0000"/>
                </a:solidFill>
                <a:latin typeface="Arial Black" pitchFamily="34" charset="0"/>
              </a:rPr>
              <a:t>1)</a:t>
            </a:r>
            <a:r>
              <a:rPr lang="it-IT" dirty="0">
                <a:latin typeface="Arial Black" pitchFamily="34" charset="0"/>
              </a:rPr>
              <a:t> saldatura ossiacetilenica (su carrello o centralizzato a seconda delle dimensioni dell’officina); </a:t>
            </a:r>
            <a:br>
              <a:rPr lang="it-IT" dirty="0">
                <a:latin typeface="Arial Black" pitchFamily="34" charset="0"/>
              </a:rPr>
            </a:br>
            <a:r>
              <a:rPr lang="it-IT" b="1" dirty="0">
                <a:solidFill>
                  <a:srgbClr val="FF0000"/>
                </a:solidFill>
                <a:latin typeface="Arial Black" pitchFamily="34" charset="0"/>
              </a:rPr>
              <a:t>2)</a:t>
            </a:r>
            <a:r>
              <a:rPr lang="it-IT" dirty="0">
                <a:latin typeface="Arial Black" pitchFamily="34" charset="0"/>
              </a:rPr>
              <a:t> saldatura elettrica; </a:t>
            </a:r>
            <a:br>
              <a:rPr lang="it-IT" dirty="0">
                <a:latin typeface="Arial Black" pitchFamily="34" charset="0"/>
              </a:rPr>
            </a:br>
            <a:r>
              <a:rPr lang="it-IT" b="1" dirty="0">
                <a:solidFill>
                  <a:srgbClr val="FF0000"/>
                </a:solidFill>
                <a:latin typeface="Arial Black" pitchFamily="34" charset="0"/>
              </a:rPr>
              <a:t>3)</a:t>
            </a:r>
            <a:r>
              <a:rPr lang="it-IT" dirty="0">
                <a:latin typeface="Arial Black" pitchFamily="34" charset="0"/>
              </a:rPr>
              <a:t> banco di prova per le apparecchiature </a:t>
            </a:r>
            <a:r>
              <a:rPr lang="it-IT" dirty="0" smtClean="0">
                <a:latin typeface="Arial Black" pitchFamily="34" charset="0"/>
              </a:rPr>
              <a:t>elettriche; </a:t>
            </a:r>
            <a:r>
              <a:rPr lang="it-IT" dirty="0">
                <a:latin typeface="Arial Black" pitchFamily="34" charset="0"/>
              </a:rPr>
              <a:t/>
            </a:r>
            <a:br>
              <a:rPr lang="it-IT" dirty="0">
                <a:latin typeface="Arial Black" pitchFamily="34" charset="0"/>
              </a:rPr>
            </a:br>
            <a:r>
              <a:rPr lang="it-IT" b="1" dirty="0">
                <a:solidFill>
                  <a:srgbClr val="FF0000"/>
                </a:solidFill>
                <a:latin typeface="Arial Black" pitchFamily="34" charset="0"/>
              </a:rPr>
              <a:t>4)</a:t>
            </a:r>
            <a:r>
              <a:rPr lang="it-IT" dirty="0">
                <a:latin typeface="Arial Black" pitchFamily="34" charset="0"/>
              </a:rPr>
              <a:t> banco prova pompe di iniezione (per motori a benzina e diesel); </a:t>
            </a:r>
            <a:br>
              <a:rPr lang="it-IT" dirty="0">
                <a:latin typeface="Arial Black" pitchFamily="34" charset="0"/>
              </a:rPr>
            </a:br>
            <a:r>
              <a:rPr lang="it-IT" b="1" dirty="0">
                <a:solidFill>
                  <a:srgbClr val="FF0000"/>
                </a:solidFill>
                <a:latin typeface="Arial Black" pitchFamily="34" charset="0"/>
              </a:rPr>
              <a:t>5)</a:t>
            </a:r>
            <a:r>
              <a:rPr lang="it-IT" dirty="0">
                <a:latin typeface="Arial Black" pitchFamily="34" charset="0"/>
              </a:rPr>
              <a:t> impianti per aria compressa e utensileria relativa; </a:t>
            </a:r>
            <a:br>
              <a:rPr lang="it-IT" dirty="0">
                <a:latin typeface="Arial Black" pitchFamily="34" charset="0"/>
              </a:rPr>
            </a:br>
            <a:r>
              <a:rPr lang="it-IT" b="1" dirty="0">
                <a:solidFill>
                  <a:srgbClr val="FF0000"/>
                </a:solidFill>
                <a:latin typeface="Arial Black" pitchFamily="34" charset="0"/>
              </a:rPr>
              <a:t>6)</a:t>
            </a:r>
            <a:r>
              <a:rPr lang="it-IT" dirty="0">
                <a:latin typeface="Arial Black" pitchFamily="34" charset="0"/>
              </a:rPr>
              <a:t> fosse ed apparecchiature di sollevamento delle vetture; </a:t>
            </a:r>
            <a:br>
              <a:rPr lang="it-IT" dirty="0">
                <a:latin typeface="Arial Black" pitchFamily="34" charset="0"/>
              </a:rPr>
            </a:br>
            <a:r>
              <a:rPr lang="it-IT" b="1" dirty="0">
                <a:solidFill>
                  <a:srgbClr val="FF0000"/>
                </a:solidFill>
                <a:latin typeface="Arial Black" pitchFamily="34" charset="0"/>
              </a:rPr>
              <a:t>7)</a:t>
            </a:r>
            <a:r>
              <a:rPr lang="it-IT" dirty="0">
                <a:latin typeface="Arial Black" pitchFamily="34" charset="0"/>
              </a:rPr>
              <a:t> impianti di lavaggio dei pezzi smontati; </a:t>
            </a:r>
            <a:br>
              <a:rPr lang="it-IT" dirty="0">
                <a:latin typeface="Arial Black" pitchFamily="34" charset="0"/>
              </a:rPr>
            </a:br>
            <a:r>
              <a:rPr lang="it-IT" b="1" dirty="0">
                <a:solidFill>
                  <a:srgbClr val="FF0000"/>
                </a:solidFill>
                <a:latin typeface="Arial Black" pitchFamily="34" charset="0"/>
              </a:rPr>
              <a:t>8)</a:t>
            </a:r>
            <a:r>
              <a:rPr lang="it-IT" dirty="0">
                <a:latin typeface="Arial Black" pitchFamily="34" charset="0"/>
              </a:rPr>
              <a:t> eventuali macchine utensili; </a:t>
            </a:r>
            <a:br>
              <a:rPr lang="it-IT" dirty="0">
                <a:latin typeface="Arial Black" pitchFamily="34" charset="0"/>
              </a:rPr>
            </a:br>
            <a:r>
              <a:rPr lang="it-IT" b="1" dirty="0">
                <a:solidFill>
                  <a:srgbClr val="FF0000"/>
                </a:solidFill>
                <a:latin typeface="Arial Black" pitchFamily="34" charset="0"/>
              </a:rPr>
              <a:t>9)</a:t>
            </a:r>
            <a:r>
              <a:rPr lang="it-IT" dirty="0">
                <a:latin typeface="Arial Black" pitchFamily="34" charset="0"/>
              </a:rPr>
              <a:t> impianti per riparazione, montaggio pneumatici e controllo fari; </a:t>
            </a:r>
            <a:br>
              <a:rPr lang="it-IT" dirty="0">
                <a:latin typeface="Arial Black" pitchFamily="34" charset="0"/>
              </a:rPr>
            </a:br>
            <a:r>
              <a:rPr lang="it-IT" b="1" dirty="0">
                <a:solidFill>
                  <a:srgbClr val="FF0000"/>
                </a:solidFill>
                <a:latin typeface="Arial Black" pitchFamily="34" charset="0"/>
              </a:rPr>
              <a:t>10)</a:t>
            </a:r>
            <a:r>
              <a:rPr lang="it-IT" dirty="0">
                <a:latin typeface="Arial Black" pitchFamily="34" charset="0"/>
              </a:rPr>
              <a:t> impianti di prova e diagnosi; </a:t>
            </a:r>
            <a:br>
              <a:rPr lang="it-IT" dirty="0">
                <a:latin typeface="Arial Black" pitchFamily="34" charset="0"/>
              </a:rPr>
            </a:br>
            <a:r>
              <a:rPr lang="it-IT" b="1" dirty="0">
                <a:solidFill>
                  <a:srgbClr val="FF0000"/>
                </a:solidFill>
                <a:latin typeface="Arial Black" pitchFamily="34" charset="0"/>
              </a:rPr>
              <a:t>11)</a:t>
            </a:r>
            <a:r>
              <a:rPr lang="it-IT" dirty="0">
                <a:latin typeface="Arial Black" pitchFamily="34" charset="0"/>
              </a:rPr>
              <a:t> impianti di controllo dell’inquinamento degli scarichi; </a:t>
            </a:r>
            <a:br>
              <a:rPr lang="it-IT" dirty="0">
                <a:latin typeface="Arial Black" pitchFamily="34" charset="0"/>
              </a:rPr>
            </a:br>
            <a:r>
              <a:rPr lang="it-IT" b="1" dirty="0">
                <a:solidFill>
                  <a:srgbClr val="FF0000"/>
                </a:solidFill>
                <a:latin typeface="Arial Black" pitchFamily="34" charset="0"/>
              </a:rPr>
              <a:t>12)</a:t>
            </a:r>
            <a:r>
              <a:rPr lang="it-IT" dirty="0">
                <a:latin typeface="Arial Black" pitchFamily="34" charset="0"/>
              </a:rPr>
              <a:t> attrezzi, utensili e strumenti di misura adeguati e specifici per ogni tipo di lavorazione. </a:t>
            </a:r>
            <a:endParaRPr lang="it-IT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2533" name="CasellaDiTesto 7"/>
          <p:cNvSpPr txBox="1">
            <a:spLocks noChangeArrowheads="1"/>
          </p:cNvSpPr>
          <p:nvPr/>
        </p:nvSpPr>
        <p:spPr bwMode="auto">
          <a:xfrm>
            <a:off x="900113" y="428604"/>
            <a:ext cx="73453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Impianti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sellaDiTesto 3"/>
          <p:cNvSpPr txBox="1">
            <a:spLocks noChangeArrowheads="1"/>
          </p:cNvSpPr>
          <p:nvPr/>
        </p:nvSpPr>
        <p:spPr bwMode="auto">
          <a:xfrm>
            <a:off x="285720" y="1196975"/>
            <a:ext cx="864399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latin typeface="Arial Black" pitchFamily="34" charset="0"/>
              </a:rPr>
              <a:t>Le </a:t>
            </a:r>
            <a:r>
              <a:rPr lang="it-IT" sz="2000" dirty="0">
                <a:latin typeface="Arial Black" pitchFamily="34" charset="0"/>
              </a:rPr>
              <a:t>officine di carrozzeria devono essere dotate degli impianti cui ai punti </a:t>
            </a:r>
            <a:r>
              <a:rPr lang="it-IT" sz="2000" dirty="0" smtClean="0">
                <a:latin typeface="Arial Black" pitchFamily="34" charset="0"/>
              </a:rPr>
              <a:t>1), 2), 5), 6), 7) </a:t>
            </a:r>
            <a:r>
              <a:rPr lang="it-IT" sz="2000" dirty="0">
                <a:latin typeface="Arial Black" pitchFamily="34" charset="0"/>
              </a:rPr>
              <a:t>e </a:t>
            </a:r>
            <a:r>
              <a:rPr lang="it-IT" sz="2000" dirty="0" smtClean="0">
                <a:latin typeface="Arial Black" pitchFamily="34" charset="0"/>
              </a:rPr>
              <a:t>12) </a:t>
            </a:r>
            <a:r>
              <a:rPr lang="it-IT" sz="2000" dirty="0">
                <a:latin typeface="Arial Black" pitchFamily="34" charset="0"/>
              </a:rPr>
              <a:t>e devono anche </a:t>
            </a:r>
            <a:r>
              <a:rPr lang="it-IT" sz="2000" dirty="0" smtClean="0">
                <a:latin typeface="Arial Black" pitchFamily="34" charset="0"/>
              </a:rPr>
              <a:t>possedere </a:t>
            </a:r>
            <a:r>
              <a:rPr lang="it-IT" sz="2000" dirty="0">
                <a:latin typeface="Arial Black" pitchFamily="34" charset="0"/>
              </a:rPr>
              <a:t>un </a:t>
            </a:r>
            <a:r>
              <a:rPr lang="it-IT" sz="2000" b="1" u="sng" dirty="0">
                <a:solidFill>
                  <a:srgbClr val="FF0000"/>
                </a:solidFill>
                <a:latin typeface="Arial Black" pitchFamily="34" charset="0"/>
              </a:rPr>
              <a:t>banco universale per il controllo delle scocche</a:t>
            </a:r>
            <a:r>
              <a:rPr lang="it-IT" sz="2000" dirty="0">
                <a:latin typeface="Arial Black" pitchFamily="34" charset="0"/>
              </a:rPr>
              <a:t>, qualora queste abbiano subìto, in conseguenza di urti, delle deformazioni strutturali. </a:t>
            </a:r>
            <a:br>
              <a:rPr lang="it-IT" sz="2000" dirty="0">
                <a:latin typeface="Arial Black" pitchFamily="34" charset="0"/>
              </a:rPr>
            </a:br>
            <a:endParaRPr lang="it-IT" sz="800" dirty="0">
              <a:latin typeface="Arial Black" pitchFamily="34" charset="0"/>
            </a:endParaRPr>
          </a:p>
          <a:p>
            <a:pPr algn="ctr"/>
            <a:r>
              <a:rPr lang="it-IT" sz="2000" dirty="0">
                <a:latin typeface="Arial Black" pitchFamily="34" charset="0"/>
              </a:rPr>
              <a:t>Il banco è costituito da due binari e </a:t>
            </a:r>
            <a:r>
              <a:rPr lang="it-IT" sz="2000" dirty="0" smtClean="0">
                <a:latin typeface="Arial Black" pitchFamily="34" charset="0"/>
              </a:rPr>
              <a:t>più traverse </a:t>
            </a:r>
            <a:r>
              <a:rPr lang="it-IT" sz="2000" dirty="0">
                <a:latin typeface="Arial Black" pitchFamily="34" charset="0"/>
              </a:rPr>
              <a:t>di collegamento aventi fori predisposti per il posizionamento delle </a:t>
            </a:r>
            <a:r>
              <a:rPr lang="it-IT" sz="2000" dirty="0" err="1" smtClean="0">
                <a:latin typeface="Arial Black" pitchFamily="34" charset="0"/>
              </a:rPr>
              <a:t>dime</a:t>
            </a:r>
            <a:r>
              <a:rPr lang="it-IT" sz="2000" dirty="0" smtClean="0">
                <a:latin typeface="Arial Black" pitchFamily="34" charset="0"/>
              </a:rPr>
              <a:t>, traverse </a:t>
            </a:r>
            <a:r>
              <a:rPr lang="it-IT" sz="2000" dirty="0">
                <a:latin typeface="Arial Black" pitchFamily="34" charset="0"/>
              </a:rPr>
              <a:t>di appoggio, </a:t>
            </a:r>
            <a:r>
              <a:rPr lang="it-IT" sz="2000" dirty="0" err="1" smtClean="0">
                <a:latin typeface="Arial Black" pitchFamily="34" charset="0"/>
              </a:rPr>
              <a:t>dime</a:t>
            </a:r>
            <a:r>
              <a:rPr lang="it-IT" sz="2000" dirty="0" smtClean="0">
                <a:latin typeface="Arial Black" pitchFamily="34" charset="0"/>
              </a:rPr>
              <a:t> </a:t>
            </a:r>
            <a:r>
              <a:rPr lang="it-IT" sz="2000" dirty="0">
                <a:latin typeface="Arial Black" pitchFamily="34" charset="0"/>
              </a:rPr>
              <a:t>per controllo attacchi </a:t>
            </a:r>
            <a:r>
              <a:rPr lang="it-IT" sz="2000" dirty="0" smtClean="0">
                <a:latin typeface="Arial Black" pitchFamily="34" charset="0"/>
              </a:rPr>
              <a:t>sospensioni, attrezzo </a:t>
            </a:r>
            <a:r>
              <a:rPr lang="it-IT" sz="2000" dirty="0">
                <a:latin typeface="Arial Black" pitchFamily="34" charset="0"/>
              </a:rPr>
              <a:t>a telescopio per controllo attacchi rinvio e scatola </a:t>
            </a:r>
            <a:r>
              <a:rPr lang="it-IT" sz="2000" dirty="0" smtClean="0">
                <a:latin typeface="Arial Black" pitchFamily="34" charset="0"/>
              </a:rPr>
              <a:t>guida, </a:t>
            </a:r>
            <a:r>
              <a:rPr lang="it-IT" sz="2000" dirty="0">
                <a:latin typeface="Arial Black" pitchFamily="34" charset="0"/>
              </a:rPr>
              <a:t>spine cilindriche e filettate in acciaio per fissaggio </a:t>
            </a:r>
            <a:r>
              <a:rPr lang="it-IT" sz="2000" dirty="0" err="1">
                <a:latin typeface="Arial Black" pitchFamily="34" charset="0"/>
              </a:rPr>
              <a:t>dime</a:t>
            </a:r>
            <a:r>
              <a:rPr lang="it-IT" sz="2000" dirty="0">
                <a:latin typeface="Arial Black" pitchFamily="34" charset="0"/>
              </a:rPr>
              <a:t>. </a:t>
            </a:r>
            <a:r>
              <a:rPr lang="it-IT" sz="2000" dirty="0" smtClean="0">
                <a:latin typeface="Arial Black" pitchFamily="34" charset="0"/>
              </a:rPr>
              <a:t>Infine</a:t>
            </a:r>
            <a:r>
              <a:rPr lang="it-IT" sz="2000" dirty="0">
                <a:latin typeface="Arial Black" pitchFamily="34" charset="0"/>
              </a:rPr>
              <a:t>, importanti sono gli </a:t>
            </a:r>
            <a:r>
              <a:rPr lang="it-IT" sz="2000" b="1" dirty="0">
                <a:solidFill>
                  <a:srgbClr val="0000CC"/>
                </a:solidFill>
                <a:latin typeface="Arial Black" pitchFamily="34" charset="0"/>
              </a:rPr>
              <a:t>impianti di verniciatura e lucidatura </a:t>
            </a:r>
            <a:r>
              <a:rPr lang="it-IT" sz="2000" dirty="0">
                <a:latin typeface="Arial Black" pitchFamily="34" charset="0"/>
              </a:rPr>
              <a:t>con le relative attrezzature di </a:t>
            </a:r>
            <a:r>
              <a:rPr lang="it-IT" sz="2000" dirty="0" smtClean="0">
                <a:latin typeface="Arial Black" pitchFamily="34" charset="0"/>
              </a:rPr>
              <a:t>aspirazione, </a:t>
            </a:r>
            <a:r>
              <a:rPr lang="it-IT" sz="2000" dirty="0">
                <a:latin typeface="Arial Black" pitchFamily="34" charset="0"/>
              </a:rPr>
              <a:t>di maturazione </a:t>
            </a:r>
            <a:r>
              <a:rPr lang="it-IT" sz="2000" dirty="0" smtClean="0">
                <a:latin typeface="Arial Black" pitchFamily="34" charset="0"/>
              </a:rPr>
              <a:t>e di </a:t>
            </a:r>
            <a:r>
              <a:rPr lang="it-IT" sz="2000" dirty="0">
                <a:latin typeface="Arial Black" pitchFamily="34" charset="0"/>
              </a:rPr>
              <a:t>essiccamento delle parti verniciate.</a:t>
            </a:r>
            <a:r>
              <a:rPr lang="it-IT" sz="2000" b="1" dirty="0">
                <a:latin typeface="Arial Black" pitchFamily="34" charset="0"/>
              </a:rPr>
              <a:t> </a:t>
            </a:r>
            <a:endParaRPr lang="it-IT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3557" name="CasellaDiTesto 7"/>
          <p:cNvSpPr txBox="1">
            <a:spLocks noChangeArrowheads="1"/>
          </p:cNvSpPr>
          <p:nvPr/>
        </p:nvSpPr>
        <p:spPr bwMode="auto">
          <a:xfrm>
            <a:off x="285720" y="476250"/>
            <a:ext cx="8572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Impianti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Immagine 6" descr="shutterstock_276957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582340"/>
            <a:ext cx="35591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ttangolo 7"/>
          <p:cNvSpPr>
            <a:spLocks noChangeArrowheads="1"/>
          </p:cNvSpPr>
          <p:nvPr/>
        </p:nvSpPr>
        <p:spPr bwMode="auto">
          <a:xfrm>
            <a:off x="1500188" y="1653902"/>
            <a:ext cx="1428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>
                <a:solidFill>
                  <a:srgbClr val="FF0000"/>
                </a:solidFill>
                <a:latin typeface="Brush Script MT" pitchFamily="66" charset="0"/>
                <a:ea typeface="MS PGothic" pitchFamily="34" charset="-128"/>
              </a:rPr>
              <a:t>Argomenti che verranno trattati in questa lezione: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071934" y="807077"/>
            <a:ext cx="4929222" cy="384720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7E2D00"/>
              </a:buClr>
              <a:buFont typeface="Arial" charset="0"/>
              <a:buChar char="►"/>
              <a:defRPr/>
            </a:pPr>
            <a:r>
              <a:rPr lang="it-IT" sz="2000" b="1" dirty="0" smtClean="0">
                <a:solidFill>
                  <a:srgbClr val="FF0000"/>
                </a:solidFill>
                <a:latin typeface="+mn-lt"/>
              </a:rPr>
              <a:t>Incidenti e metodologie per le riparazioni:</a:t>
            </a:r>
            <a:endParaRPr lang="it-IT" sz="2000" b="1" dirty="0">
              <a:solidFill>
                <a:srgbClr val="FF0000"/>
              </a:solidFill>
              <a:latin typeface="+mn-lt"/>
            </a:endParaRPr>
          </a:p>
          <a:p>
            <a:pPr>
              <a:buClr>
                <a:srgbClr val="7E2D00"/>
              </a:buClr>
              <a:buFont typeface="Arial" charset="0"/>
              <a:buChar char="►"/>
              <a:defRPr/>
            </a:pPr>
            <a:r>
              <a:rPr lang="it-IT" sz="1600" dirty="0" smtClean="0">
                <a:latin typeface="+mn-lt"/>
              </a:rPr>
              <a:t>Tipologie di deformazione;</a:t>
            </a:r>
          </a:p>
          <a:p>
            <a:pPr>
              <a:buClr>
                <a:srgbClr val="7E2D00"/>
              </a:buClr>
              <a:buFont typeface="Arial" charset="0"/>
              <a:buChar char="►"/>
              <a:defRPr/>
            </a:pPr>
            <a:r>
              <a:rPr lang="it-IT" sz="1600" dirty="0" smtClean="0">
                <a:latin typeface="+mn-lt"/>
              </a:rPr>
              <a:t>Denominazione delle deformazioni;</a:t>
            </a:r>
          </a:p>
          <a:p>
            <a:pPr>
              <a:buClr>
                <a:srgbClr val="7E2D00"/>
              </a:buClr>
              <a:buFont typeface="Arial" charset="0"/>
              <a:buChar char="►"/>
              <a:defRPr/>
            </a:pPr>
            <a:r>
              <a:rPr lang="it-IT" sz="1600" dirty="0" smtClean="0">
                <a:latin typeface="+mn-lt"/>
              </a:rPr>
              <a:t>Tipi d’urto;</a:t>
            </a:r>
          </a:p>
          <a:p>
            <a:pPr>
              <a:buClr>
                <a:srgbClr val="7E2D00"/>
              </a:buClr>
              <a:buFont typeface="Arial" charset="0"/>
              <a:buChar char="►"/>
              <a:defRPr/>
            </a:pPr>
            <a:r>
              <a:rPr lang="it-IT" sz="1600" dirty="0" smtClean="0">
                <a:latin typeface="+mn-lt"/>
              </a:rPr>
              <a:t>Classificazione delle intensità d’urto;</a:t>
            </a:r>
          </a:p>
          <a:p>
            <a:pPr>
              <a:buClr>
                <a:srgbClr val="7E2D00"/>
              </a:buClr>
              <a:buFont typeface="Arial" charset="0"/>
              <a:buChar char="►"/>
              <a:defRPr/>
            </a:pPr>
            <a:r>
              <a:rPr lang="it-IT" sz="1600" dirty="0" smtClean="0">
                <a:latin typeface="+mn-lt"/>
              </a:rPr>
              <a:t>Diagnosi di un veicolo sinistrato;</a:t>
            </a:r>
          </a:p>
          <a:p>
            <a:pPr>
              <a:buClr>
                <a:srgbClr val="7E2D00"/>
              </a:buClr>
              <a:buFont typeface="Arial" charset="0"/>
              <a:buChar char="►"/>
              <a:defRPr/>
            </a:pPr>
            <a:r>
              <a:rPr lang="it-IT" sz="1600" dirty="0" smtClean="0">
                <a:latin typeface="+mn-lt"/>
              </a:rPr>
              <a:t>La riparazione a regola d’arte;</a:t>
            </a:r>
          </a:p>
          <a:p>
            <a:pPr>
              <a:buClr>
                <a:srgbClr val="7E2D00"/>
              </a:buClr>
              <a:buFont typeface="Arial" charset="0"/>
              <a:buChar char="►"/>
              <a:defRPr/>
            </a:pPr>
            <a:r>
              <a:rPr lang="it-IT" sz="1600" dirty="0" smtClean="0">
                <a:latin typeface="+mn-lt"/>
              </a:rPr>
              <a:t>L’officina di carrozzeria e meccanica;</a:t>
            </a:r>
          </a:p>
          <a:p>
            <a:pPr>
              <a:buClr>
                <a:srgbClr val="7E2D00"/>
              </a:buClr>
              <a:buFont typeface="Arial" charset="0"/>
              <a:buChar char="►"/>
              <a:defRPr/>
            </a:pPr>
            <a:r>
              <a:rPr lang="it-IT" sz="1600" dirty="0" smtClean="0">
                <a:latin typeface="+mn-lt"/>
              </a:rPr>
              <a:t>Caratteristiche dell’officina;</a:t>
            </a:r>
          </a:p>
          <a:p>
            <a:pPr>
              <a:buClr>
                <a:srgbClr val="7E2D00"/>
              </a:buClr>
              <a:buFont typeface="Arial" charset="0"/>
              <a:buChar char="►"/>
              <a:defRPr/>
            </a:pPr>
            <a:r>
              <a:rPr lang="it-IT" sz="1600" dirty="0" smtClean="0">
                <a:latin typeface="+mn-lt"/>
              </a:rPr>
              <a:t>Reparti di lavorazione;</a:t>
            </a:r>
          </a:p>
          <a:p>
            <a:pPr>
              <a:buClr>
                <a:srgbClr val="7E2D00"/>
              </a:buClr>
              <a:buFont typeface="Arial" charset="0"/>
              <a:buChar char="►"/>
              <a:defRPr/>
            </a:pPr>
            <a:r>
              <a:rPr lang="it-IT" sz="1600" dirty="0" smtClean="0">
                <a:latin typeface="+mn-lt"/>
              </a:rPr>
              <a:t>Personale;</a:t>
            </a:r>
          </a:p>
          <a:p>
            <a:pPr>
              <a:buClr>
                <a:srgbClr val="7E2D00"/>
              </a:buClr>
              <a:buFont typeface="Arial" charset="0"/>
              <a:buChar char="►"/>
              <a:defRPr/>
            </a:pPr>
            <a:r>
              <a:rPr lang="it-IT" sz="1600" dirty="0" smtClean="0">
                <a:latin typeface="+mn-lt"/>
              </a:rPr>
              <a:t>Impianti;</a:t>
            </a:r>
          </a:p>
          <a:p>
            <a:pPr>
              <a:buClr>
                <a:srgbClr val="7E2D00"/>
              </a:buClr>
              <a:buFont typeface="Arial" charset="0"/>
              <a:buChar char="►"/>
              <a:defRPr/>
            </a:pPr>
            <a:r>
              <a:rPr lang="it-IT" sz="1600" dirty="0" err="1" smtClean="0">
                <a:latin typeface="+mn-lt"/>
              </a:rPr>
              <a:t>Lattoneria</a:t>
            </a:r>
            <a:r>
              <a:rPr lang="it-IT" sz="1600" dirty="0" smtClean="0">
                <a:latin typeface="+mn-lt"/>
              </a:rPr>
              <a:t>;</a:t>
            </a:r>
          </a:p>
          <a:p>
            <a:pPr>
              <a:buClr>
                <a:srgbClr val="7E2D00"/>
              </a:buClr>
              <a:buFont typeface="Arial" charset="0"/>
              <a:buChar char="►"/>
              <a:defRPr/>
            </a:pPr>
            <a:r>
              <a:rPr lang="it-IT" sz="1600" dirty="0" smtClean="0">
                <a:latin typeface="+mn-lt"/>
              </a:rPr>
              <a:t>Stuccatura;</a:t>
            </a:r>
          </a:p>
          <a:p>
            <a:pPr>
              <a:buClr>
                <a:srgbClr val="7E2D00"/>
              </a:buClr>
              <a:buFont typeface="Arial" charset="0"/>
              <a:buChar char="►"/>
              <a:defRPr/>
            </a:pPr>
            <a:r>
              <a:rPr lang="it-IT" sz="1600" dirty="0" smtClean="0">
                <a:latin typeface="+mn-lt"/>
              </a:rPr>
              <a:t>Verniciatura.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CasellaDiTesto 7"/>
          <p:cNvSpPr txBox="1">
            <a:spLocks noChangeArrowheads="1"/>
          </p:cNvSpPr>
          <p:nvPr/>
        </p:nvSpPr>
        <p:spPr bwMode="auto">
          <a:xfrm>
            <a:off x="285720" y="476250"/>
            <a:ext cx="8572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Lattoneria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0" y="121442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itchFamily="34" charset="0"/>
              </a:rPr>
              <a:t>La </a:t>
            </a:r>
            <a:r>
              <a:rPr lang="it-IT" sz="2400" b="1" u="sng" dirty="0" err="1" smtClean="0">
                <a:solidFill>
                  <a:srgbClr val="FF0000"/>
                </a:solidFill>
                <a:latin typeface="Arial Black" pitchFamily="34" charset="0"/>
              </a:rPr>
              <a:t>lattoneria</a:t>
            </a:r>
            <a:r>
              <a:rPr lang="it-IT" sz="2400" dirty="0" smtClean="0">
                <a:latin typeface="Arial Black" pitchFamily="34" charset="0"/>
              </a:rPr>
              <a:t> è l'attività della lavorazione e messa in opera di lamiere di varia natura, formati e spessori.</a:t>
            </a:r>
            <a:endParaRPr lang="it-IT" sz="2400" dirty="0">
              <a:latin typeface="Arial Black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2500306"/>
            <a:ext cx="55721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itchFamily="34" charset="0"/>
              </a:rPr>
              <a:t>Esistono diversi tipi di materiali impiegati in </a:t>
            </a:r>
            <a:r>
              <a:rPr lang="it-IT" sz="2400" dirty="0" err="1" smtClean="0">
                <a:latin typeface="Arial Black" pitchFamily="34" charset="0"/>
              </a:rPr>
              <a:t>lattoneria</a:t>
            </a:r>
            <a:r>
              <a:rPr lang="it-IT" sz="2400" dirty="0" smtClean="0">
                <a:latin typeface="Arial Black" pitchFamily="34" charset="0"/>
              </a:rPr>
              <a:t> come l'</a:t>
            </a:r>
            <a:r>
              <a:rPr lang="it-IT" sz="2400" dirty="0" smtClean="0">
                <a:latin typeface="Arial Black" pitchFamily="34" charset="0"/>
                <a:hlinkClick r:id="rId2" action="ppaction://hlinkfile" tooltip="Acciaio inossidabile"/>
              </a:rPr>
              <a:t>acciaio inox</a:t>
            </a:r>
            <a:r>
              <a:rPr lang="it-IT" sz="2400" dirty="0" smtClean="0">
                <a:latin typeface="Arial Black" pitchFamily="34" charset="0"/>
              </a:rPr>
              <a:t>, il </a:t>
            </a:r>
            <a:r>
              <a:rPr lang="it-IT" sz="2400" dirty="0" smtClean="0">
                <a:latin typeface="Arial Black" pitchFamily="34" charset="0"/>
                <a:hlinkClick r:id="rId3" action="ppaction://hlinkfile" tooltip="Rame"/>
              </a:rPr>
              <a:t>rame</a:t>
            </a:r>
            <a:r>
              <a:rPr lang="it-IT" sz="2400" dirty="0" smtClean="0">
                <a:latin typeface="Arial Black" pitchFamily="34" charset="0"/>
              </a:rPr>
              <a:t>, la </a:t>
            </a:r>
            <a:r>
              <a:rPr lang="it-IT" sz="2400" dirty="0" smtClean="0">
                <a:latin typeface="Arial Black" pitchFamily="34" charset="0"/>
                <a:hlinkClick r:id="rId4" action="ppaction://hlinkfile" tooltip="Alluminio"/>
              </a:rPr>
              <a:t>lamiera </a:t>
            </a:r>
            <a:r>
              <a:rPr lang="it-IT" sz="2400" dirty="0" smtClean="0">
                <a:latin typeface="Arial Black" pitchFamily="34" charset="0"/>
                <a:hlinkClick r:id="rId5" action="ppaction://hlinkfile" tooltip="Zinco"/>
              </a:rPr>
              <a:t>zincata</a:t>
            </a:r>
            <a:r>
              <a:rPr lang="it-IT" sz="2400" dirty="0" smtClean="0">
                <a:latin typeface="Arial Black" pitchFamily="34" charset="0"/>
              </a:rPr>
              <a:t>, la </a:t>
            </a:r>
            <a:r>
              <a:rPr lang="it-IT" sz="2400" dirty="0" smtClean="0">
                <a:latin typeface="Arial Black" pitchFamily="34" charset="0"/>
                <a:hlinkClick r:id="rId4" action="ppaction://hlinkfile" tooltip="Alluminio"/>
              </a:rPr>
              <a:t>lamiera </a:t>
            </a:r>
            <a:r>
              <a:rPr lang="it-IT" sz="2400" dirty="0" err="1" smtClean="0">
                <a:latin typeface="Arial Black" pitchFamily="34" charset="0"/>
                <a:hlinkClick r:id="rId4" action="ppaction://hlinkfile" tooltip="Alluminio"/>
              </a:rPr>
              <a:t>preverniciata</a:t>
            </a:r>
            <a:r>
              <a:rPr lang="it-IT" sz="2400" dirty="0" smtClean="0">
                <a:latin typeface="Arial Black" pitchFamily="34" charset="0"/>
              </a:rPr>
              <a:t>, l'</a:t>
            </a:r>
            <a:r>
              <a:rPr lang="it-IT" sz="2400" dirty="0" smtClean="0">
                <a:latin typeface="Arial Black" pitchFamily="34" charset="0"/>
                <a:hlinkClick r:id="rId4" action="ppaction://hlinkfile" tooltip="Alluminio"/>
              </a:rPr>
              <a:t>alluminio</a:t>
            </a:r>
            <a:r>
              <a:rPr lang="it-IT" sz="2400" dirty="0" smtClean="0">
                <a:latin typeface="Arial Black" pitchFamily="34" charset="0"/>
              </a:rPr>
              <a:t> </a:t>
            </a:r>
            <a:r>
              <a:rPr lang="it-IT" sz="2400" dirty="0" err="1" smtClean="0">
                <a:latin typeface="Arial Black" pitchFamily="34" charset="0"/>
                <a:hlinkClick r:id="rId4" action="ppaction://hlinkfile" tooltip="Alluminio"/>
              </a:rPr>
              <a:t>preverniciato</a:t>
            </a:r>
            <a:r>
              <a:rPr lang="it-IT" sz="2400" dirty="0" smtClean="0">
                <a:latin typeface="Arial Black" pitchFamily="34" charset="0"/>
              </a:rPr>
              <a:t>, l'</a:t>
            </a:r>
            <a:r>
              <a:rPr lang="it-IT" sz="2400" dirty="0" smtClean="0">
                <a:latin typeface="Arial Black" pitchFamily="34" charset="0"/>
                <a:hlinkClick r:id="rId4" action="ppaction://hlinkfile" tooltip="Alluminio"/>
              </a:rPr>
              <a:t>alluminio naturale</a:t>
            </a:r>
            <a:r>
              <a:rPr lang="it-IT" sz="2400" dirty="0" smtClean="0">
                <a:latin typeface="Arial Black" pitchFamily="34" charset="0"/>
              </a:rPr>
              <a:t> e lo </a:t>
            </a:r>
            <a:r>
              <a:rPr lang="it-IT" sz="2400" dirty="0" smtClean="0">
                <a:latin typeface="Arial Black" pitchFamily="34" charset="0"/>
                <a:hlinkClick r:id="rId4" action="ppaction://hlinkfile" tooltip="Alluminio"/>
              </a:rPr>
              <a:t>zinco-</a:t>
            </a:r>
            <a:r>
              <a:rPr lang="it-IT" sz="2400" dirty="0" smtClean="0">
                <a:latin typeface="Arial Black" pitchFamily="34" charset="0"/>
                <a:hlinkClick r:id="rId6" action="ppaction://hlinkfile" tooltip="Titanio"/>
              </a:rPr>
              <a:t>titanio</a:t>
            </a:r>
            <a:r>
              <a:rPr lang="it-IT" sz="2400" dirty="0" smtClean="0">
                <a:latin typeface="Arial Black" pitchFamily="34" charset="0"/>
              </a:rPr>
              <a:t>.</a:t>
            </a:r>
            <a:endParaRPr lang="it-IT" sz="2400" dirty="0">
              <a:latin typeface="Arial Black" pitchFamily="34" charset="0"/>
            </a:endParaRPr>
          </a:p>
        </p:txBody>
      </p:sp>
      <p:pic>
        <p:nvPicPr>
          <p:cNvPr id="2050" name="Picture 2" descr="http://www.bruttomessoimpianti.com/PageImages/Lattoneria/Lattoneria%20(10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2285992"/>
            <a:ext cx="3143272" cy="3252567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CasellaDiTesto 7"/>
          <p:cNvSpPr txBox="1">
            <a:spLocks noChangeArrowheads="1"/>
          </p:cNvSpPr>
          <p:nvPr/>
        </p:nvSpPr>
        <p:spPr bwMode="auto">
          <a:xfrm>
            <a:off x="251520" y="506952"/>
            <a:ext cx="8572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Lattoneria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0" y="121442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itchFamily="34" charset="0"/>
              </a:rPr>
              <a:t>La lamiera viene generalmente </a:t>
            </a:r>
            <a:r>
              <a:rPr lang="it-IT" sz="2400" dirty="0" smtClean="0">
                <a:solidFill>
                  <a:srgbClr val="FF0000"/>
                </a:solidFill>
                <a:latin typeface="Arial Black" pitchFamily="34" charset="0"/>
              </a:rPr>
              <a:t>sagomata</a:t>
            </a:r>
            <a:r>
              <a:rPr lang="it-IT" sz="2400" dirty="0" smtClean="0">
                <a:latin typeface="Arial Black" pitchFamily="34" charset="0"/>
              </a:rPr>
              <a:t> e </a:t>
            </a:r>
            <a:r>
              <a:rPr lang="it-IT" sz="2400" dirty="0" smtClean="0">
                <a:solidFill>
                  <a:srgbClr val="FF0000"/>
                </a:solidFill>
                <a:latin typeface="Arial Black" pitchFamily="34" charset="0"/>
              </a:rPr>
              <a:t>piegata</a:t>
            </a:r>
            <a:r>
              <a:rPr lang="it-IT" sz="2400" dirty="0" smtClean="0">
                <a:latin typeface="Arial Black" pitchFamily="34" charset="0"/>
              </a:rPr>
              <a:t> mediante l'impiego di </a:t>
            </a:r>
            <a:r>
              <a:rPr lang="it-IT" sz="2400" dirty="0" smtClean="0">
                <a:solidFill>
                  <a:srgbClr val="0000CC"/>
                </a:solidFill>
                <a:latin typeface="Arial Black" pitchFamily="34" charset="0"/>
              </a:rPr>
              <a:t>piegatrici a bandiera</a:t>
            </a:r>
            <a:r>
              <a:rPr lang="it-IT" sz="2400" dirty="0" smtClean="0">
                <a:latin typeface="Arial Black" pitchFamily="34" charset="0"/>
              </a:rPr>
              <a:t> o </a:t>
            </a:r>
            <a:r>
              <a:rPr lang="it-IT" sz="2400" dirty="0" err="1" smtClean="0">
                <a:solidFill>
                  <a:srgbClr val="0000CC"/>
                </a:solidFill>
                <a:latin typeface="Arial Black" pitchFamily="34" charset="0"/>
              </a:rPr>
              <a:t>pressopiegatrici</a:t>
            </a:r>
            <a:r>
              <a:rPr lang="it-IT" sz="2400" dirty="0" smtClean="0">
                <a:solidFill>
                  <a:srgbClr val="0000CC"/>
                </a:solidFill>
                <a:latin typeface="Arial Black" pitchFamily="34" charset="0"/>
              </a:rPr>
              <a:t> elettriche</a:t>
            </a:r>
            <a:r>
              <a:rPr lang="it-IT" sz="2400" dirty="0" smtClean="0">
                <a:latin typeface="Arial Black" pitchFamily="34" charset="0"/>
              </a:rPr>
              <a:t>, oleodinamiche o manuali (nelle produzioni artigianali).</a:t>
            </a:r>
            <a:endParaRPr lang="it-IT" sz="2400" dirty="0">
              <a:latin typeface="Arial Black" pitchFamily="34" charset="0"/>
            </a:endParaRPr>
          </a:p>
        </p:txBody>
      </p:sp>
      <p:pic>
        <p:nvPicPr>
          <p:cNvPr id="38914" name="Picture 2" descr="http://www.bakecannunci.com/adpics/pressa_piegatrice_idr_imal6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928934"/>
            <a:ext cx="5572164" cy="28575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CasellaDiTesto 7"/>
          <p:cNvSpPr txBox="1">
            <a:spLocks noChangeArrowheads="1"/>
          </p:cNvSpPr>
          <p:nvPr/>
        </p:nvSpPr>
        <p:spPr bwMode="auto">
          <a:xfrm>
            <a:off x="285720" y="476250"/>
            <a:ext cx="8572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Lattoneria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85720" y="1214422"/>
            <a:ext cx="84296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itchFamily="34" charset="0"/>
              </a:rPr>
              <a:t>I veicoli con danni al telaio, ai longheroni o ad altre parti importanti della carrozzeria sono installati su un banco di misurazione (</a:t>
            </a:r>
            <a:r>
              <a:rPr lang="it-IT" sz="2400" dirty="0" err="1" smtClean="0">
                <a:latin typeface="Arial Black" pitchFamily="34" charset="0"/>
              </a:rPr>
              <a:t>dima</a:t>
            </a:r>
            <a:r>
              <a:rPr lang="it-IT" sz="2400" dirty="0" smtClean="0">
                <a:latin typeface="Arial Black" pitchFamily="34" charset="0"/>
              </a:rPr>
              <a:t> o misurazione elettronica) affinché le zone deformate possano essere riportate alle posizioni originali. </a:t>
            </a:r>
            <a:br>
              <a:rPr lang="it-IT" sz="2400" dirty="0" smtClean="0">
                <a:latin typeface="Arial Black" pitchFamily="34" charset="0"/>
              </a:rPr>
            </a:br>
            <a:r>
              <a:rPr lang="it-IT" sz="2400" u="sng" dirty="0" smtClean="0">
                <a:latin typeface="Arial Black" pitchFamily="34" charset="0"/>
              </a:rPr>
              <a:t>I carrozzieri raddrizzano o sostituiscono le parti danneggiate, eliminano le ammaccature, modellano la lamiera con martelli, tasselli, impiegano pompe idrauliche e altre apparecchiature</a:t>
            </a:r>
            <a:r>
              <a:rPr lang="it-IT" sz="2400" dirty="0" smtClean="0">
                <a:latin typeface="Arial Black" pitchFamily="34" charset="0"/>
              </a:rPr>
              <a:t>.</a:t>
            </a:r>
            <a:endParaRPr lang="it-IT" sz="2400" dirty="0">
              <a:latin typeface="Arial Black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CasellaDiTesto 7"/>
          <p:cNvSpPr txBox="1">
            <a:spLocks noChangeArrowheads="1"/>
          </p:cNvSpPr>
          <p:nvPr/>
        </p:nvSpPr>
        <p:spPr bwMode="auto">
          <a:xfrm>
            <a:off x="285720" y="476250"/>
            <a:ext cx="8572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Lattoneria</a:t>
            </a:r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 (fasi)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85720" y="1214422"/>
            <a:ext cx="842968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itchFamily="34" charset="0"/>
              </a:rPr>
              <a:t>Per la fabbricazione di parti sostitutive si utilizzano lamiere idonee. Questa attività comprende la </a:t>
            </a:r>
            <a:r>
              <a:rPr lang="it-IT" sz="2400" b="1" u="sng" dirty="0" smtClean="0">
                <a:solidFill>
                  <a:srgbClr val="FF0000"/>
                </a:solidFill>
                <a:latin typeface="Arial Black" pitchFamily="34" charset="0"/>
              </a:rPr>
              <a:t>misurazione</a:t>
            </a:r>
            <a:r>
              <a:rPr lang="it-IT" sz="2400" dirty="0" smtClean="0">
                <a:latin typeface="Arial Black" pitchFamily="34" charset="0"/>
              </a:rPr>
              <a:t> e la </a:t>
            </a:r>
            <a:r>
              <a:rPr lang="it-IT" sz="2400" b="1" u="sng" dirty="0" smtClean="0">
                <a:solidFill>
                  <a:srgbClr val="FF0000"/>
                </a:solidFill>
                <a:latin typeface="Arial Black" pitchFamily="34" charset="0"/>
              </a:rPr>
              <a:t>tracciatura dei riferimenti</a:t>
            </a:r>
            <a:r>
              <a:rPr lang="it-IT" sz="2400" dirty="0" smtClean="0">
                <a:latin typeface="Arial Black" pitchFamily="34" charset="0"/>
              </a:rPr>
              <a:t>, il </a:t>
            </a:r>
            <a:r>
              <a:rPr lang="it-IT" sz="2400" b="1" u="sng" dirty="0" smtClean="0">
                <a:solidFill>
                  <a:srgbClr val="FF0000"/>
                </a:solidFill>
                <a:latin typeface="Arial Black" pitchFamily="34" charset="0"/>
              </a:rPr>
              <a:t>taglio</a:t>
            </a:r>
            <a:r>
              <a:rPr lang="it-IT" sz="2400" dirty="0" smtClean="0">
                <a:latin typeface="Arial Black" pitchFamily="34" charset="0"/>
              </a:rPr>
              <a:t> e la susseguente </a:t>
            </a:r>
            <a:r>
              <a:rPr lang="it-IT" sz="2400" b="1" u="sng" dirty="0" smtClean="0">
                <a:solidFill>
                  <a:srgbClr val="FF0000"/>
                </a:solidFill>
                <a:latin typeface="Arial Black" pitchFamily="34" charset="0"/>
              </a:rPr>
              <a:t>messa in forma</a:t>
            </a:r>
            <a:r>
              <a:rPr lang="it-IT" sz="2400" dirty="0" smtClean="0">
                <a:latin typeface="Arial Black" pitchFamily="34" charset="0"/>
              </a:rPr>
              <a:t>, l’</a:t>
            </a:r>
            <a:r>
              <a:rPr lang="it-IT" sz="2400" b="1" u="sng" dirty="0" smtClean="0">
                <a:solidFill>
                  <a:srgbClr val="FF0000"/>
                </a:solidFill>
                <a:latin typeface="Arial Black" pitchFamily="34" charset="0"/>
              </a:rPr>
              <a:t>adattamento</a:t>
            </a:r>
            <a:r>
              <a:rPr lang="it-IT" sz="2400" dirty="0" smtClean="0">
                <a:latin typeface="Arial Black" pitchFamily="34" charset="0"/>
              </a:rPr>
              <a:t>, l’</a:t>
            </a:r>
            <a:r>
              <a:rPr lang="it-IT" sz="2400" b="1" u="sng" dirty="0" smtClean="0">
                <a:solidFill>
                  <a:srgbClr val="FF0000"/>
                </a:solidFill>
                <a:latin typeface="Arial Black" pitchFamily="34" charset="0"/>
              </a:rPr>
              <a:t>applicazione sul veicolo</a:t>
            </a:r>
            <a:r>
              <a:rPr lang="it-IT" sz="2400" dirty="0" smtClean="0">
                <a:latin typeface="Arial Black" pitchFamily="34" charset="0"/>
              </a:rPr>
              <a:t> con saldature o altri metodi di giunzione.</a:t>
            </a:r>
          </a:p>
          <a:p>
            <a:pPr algn="ctr"/>
            <a:endParaRPr lang="it-IT" sz="1000" dirty="0" smtClean="0">
              <a:latin typeface="Arial Black" pitchFamily="34" charset="0"/>
            </a:endParaRPr>
          </a:p>
          <a:p>
            <a:pPr algn="ctr"/>
            <a:r>
              <a:rPr lang="it-IT" sz="2400" dirty="0" smtClean="0">
                <a:latin typeface="Arial Black" pitchFamily="34" charset="0"/>
              </a:rPr>
              <a:t>In seguito si procede nelle varie finiture così da predisporre la carrozzeria alla fase successiva: la verniciatura, che sarà eseguita dai carrozzieri verniciatori.</a:t>
            </a:r>
            <a:endParaRPr lang="it-IT" sz="2400" dirty="0">
              <a:latin typeface="Arial Black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CasellaDiTesto 7"/>
          <p:cNvSpPr txBox="1">
            <a:spLocks noChangeArrowheads="1"/>
          </p:cNvSpPr>
          <p:nvPr/>
        </p:nvSpPr>
        <p:spPr bwMode="auto">
          <a:xfrm>
            <a:off x="285720" y="476250"/>
            <a:ext cx="8572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Lattoneria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85720" y="1214422"/>
            <a:ext cx="842968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itchFamily="34" charset="0"/>
              </a:rPr>
              <a:t>I carrozzieri lattonieri sostituiscono anche i </a:t>
            </a:r>
            <a:r>
              <a:rPr lang="it-IT" sz="2400" dirty="0" smtClean="0">
                <a:solidFill>
                  <a:srgbClr val="0000CC"/>
                </a:solidFill>
                <a:latin typeface="Arial Black" pitchFamily="34" charset="0"/>
              </a:rPr>
              <a:t>vetri danneggiati</a:t>
            </a:r>
            <a:r>
              <a:rPr lang="it-IT" sz="2400" dirty="0" smtClean="0">
                <a:latin typeface="Arial Black" pitchFamily="34" charset="0"/>
              </a:rPr>
              <a:t>, intervengono pure su veicoli nuovi quando è richiesto il montaggio di </a:t>
            </a:r>
            <a:r>
              <a:rPr lang="it-IT" sz="2400" dirty="0" smtClean="0">
                <a:solidFill>
                  <a:srgbClr val="0000CC"/>
                </a:solidFill>
                <a:latin typeface="Arial Black" pitchFamily="34" charset="0"/>
              </a:rPr>
              <a:t>tetti apribili</a:t>
            </a:r>
            <a:r>
              <a:rPr lang="it-IT" sz="2400" dirty="0" smtClean="0">
                <a:latin typeface="Arial Black" pitchFamily="34" charset="0"/>
              </a:rPr>
              <a:t>, di </a:t>
            </a:r>
            <a:r>
              <a:rPr lang="it-IT" sz="2400" dirty="0" smtClean="0">
                <a:solidFill>
                  <a:srgbClr val="0000CC"/>
                </a:solidFill>
                <a:latin typeface="Arial Black" pitchFamily="34" charset="0"/>
              </a:rPr>
              <a:t>accessori</a:t>
            </a:r>
            <a:r>
              <a:rPr lang="it-IT" sz="2400" dirty="0" smtClean="0">
                <a:latin typeface="Arial Black" pitchFamily="34" charset="0"/>
              </a:rPr>
              <a:t>, quando sono necessarie </a:t>
            </a:r>
            <a:r>
              <a:rPr lang="it-IT" sz="2400" dirty="0" smtClean="0">
                <a:solidFill>
                  <a:srgbClr val="0000CC"/>
                </a:solidFill>
                <a:latin typeface="Arial Black" pitchFamily="34" charset="0"/>
              </a:rPr>
              <a:t>modifiche per usi specifici</a:t>
            </a:r>
            <a:r>
              <a:rPr lang="it-IT" sz="2400" dirty="0" smtClean="0">
                <a:latin typeface="Arial Black" pitchFamily="34" charset="0"/>
              </a:rPr>
              <a:t>, oppure quando si desiderano </a:t>
            </a:r>
            <a:r>
              <a:rPr lang="it-IT" sz="2400" dirty="0" smtClean="0">
                <a:solidFill>
                  <a:srgbClr val="0000CC"/>
                </a:solidFill>
                <a:latin typeface="Arial Black" pitchFamily="34" charset="0"/>
              </a:rPr>
              <a:t>cambiamenti estetici</a:t>
            </a:r>
            <a:r>
              <a:rPr lang="it-IT" sz="2400" dirty="0" smtClean="0">
                <a:latin typeface="Arial Black" pitchFamily="34" charset="0"/>
              </a:rPr>
              <a:t>. </a:t>
            </a:r>
          </a:p>
          <a:p>
            <a:pPr algn="ctr"/>
            <a:r>
              <a:rPr lang="it-IT" sz="1200" dirty="0" smtClean="0">
                <a:latin typeface="Arial Black" pitchFamily="34" charset="0"/>
              </a:rPr>
              <a:t/>
            </a:r>
            <a:br>
              <a:rPr lang="it-IT" sz="1200" dirty="0" smtClean="0">
                <a:latin typeface="Arial Black" pitchFamily="34" charset="0"/>
              </a:rPr>
            </a:br>
            <a:r>
              <a:rPr lang="it-IT" sz="2400" u="sng" dirty="0" smtClean="0">
                <a:latin typeface="Arial Black" pitchFamily="34" charset="0"/>
              </a:rPr>
              <a:t>Tutti gli interventi dei carrozzieri lattonieri devono rispettare le direttive dei fabbricanti di veicoli e le vigenti leggi in materia</a:t>
            </a:r>
            <a:r>
              <a:rPr lang="it-IT" sz="2400" dirty="0" smtClean="0">
                <a:latin typeface="Arial Black" pitchFamily="34" charset="0"/>
              </a:rPr>
              <a:t>.</a:t>
            </a:r>
            <a:endParaRPr lang="it-IT" sz="2400" dirty="0">
              <a:latin typeface="Arial Black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CasellaDiTesto 7"/>
          <p:cNvSpPr txBox="1">
            <a:spLocks noChangeArrowheads="1"/>
          </p:cNvSpPr>
          <p:nvPr/>
        </p:nvSpPr>
        <p:spPr bwMode="auto">
          <a:xfrm>
            <a:off x="285720" y="476250"/>
            <a:ext cx="8572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Stuccatura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85720" y="1285860"/>
            <a:ext cx="857256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itchFamily="34" charset="0"/>
              </a:rPr>
              <a:t>Terminate le operazioni di </a:t>
            </a:r>
            <a:r>
              <a:rPr lang="it-IT" sz="2400" dirty="0" err="1" smtClean="0">
                <a:latin typeface="Arial Black" pitchFamily="34" charset="0"/>
              </a:rPr>
              <a:t>lattoneria</a:t>
            </a:r>
            <a:r>
              <a:rPr lang="it-IT" sz="2400" dirty="0" smtClean="0">
                <a:latin typeface="Arial Black" pitchFamily="34" charset="0"/>
              </a:rPr>
              <a:t>, l'attività di lavorazione successiva è la </a:t>
            </a:r>
            <a:r>
              <a:rPr lang="it-IT" sz="2400" b="1" u="sng" dirty="0" smtClean="0">
                <a:solidFill>
                  <a:srgbClr val="FF0000"/>
                </a:solidFill>
                <a:latin typeface="Arial Black" pitchFamily="34" charset="0"/>
              </a:rPr>
              <a:t>stuccatura</a:t>
            </a:r>
            <a:r>
              <a:rPr lang="it-IT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sz="2400" dirty="0" smtClean="0">
                <a:latin typeface="Arial Black" pitchFamily="34" charset="0"/>
              </a:rPr>
              <a:t>delle superfici di carrozzeria che andranno, in seguito,  opportunamente verniciate.</a:t>
            </a:r>
          </a:p>
          <a:p>
            <a:pPr algn="ctr"/>
            <a:endParaRPr lang="it-IT" sz="1000" dirty="0" smtClean="0">
              <a:latin typeface="Arial Black" pitchFamily="34" charset="0"/>
            </a:endParaRPr>
          </a:p>
          <a:p>
            <a:pPr algn="ctr"/>
            <a:r>
              <a:rPr lang="it-IT" sz="2400" dirty="0" smtClean="0">
                <a:latin typeface="Arial Black" pitchFamily="34" charset="0"/>
              </a:rPr>
              <a:t>La </a:t>
            </a:r>
            <a:r>
              <a:rPr lang="it-IT" sz="2400" b="1" u="sng" dirty="0" smtClean="0">
                <a:solidFill>
                  <a:srgbClr val="FF0000"/>
                </a:solidFill>
                <a:latin typeface="Arial Black" pitchFamily="34" charset="0"/>
              </a:rPr>
              <a:t>stuccatura</a:t>
            </a:r>
            <a:r>
              <a:rPr lang="it-IT" sz="2400" dirty="0" smtClean="0">
                <a:latin typeface="Arial Black" pitchFamily="34" charset="0"/>
              </a:rPr>
              <a:t> consiste nell’applicare sulle parti riparate della vettura, uno strato, più o meno sottile, di </a:t>
            </a:r>
            <a:r>
              <a:rPr lang="it-IT" sz="2400" dirty="0" smtClean="0">
                <a:solidFill>
                  <a:srgbClr val="0000CC"/>
                </a:solidFill>
                <a:latin typeface="Arial Black" pitchFamily="34" charset="0"/>
              </a:rPr>
              <a:t>stucco speciale</a:t>
            </a:r>
            <a:r>
              <a:rPr lang="it-IT" sz="2400" dirty="0" smtClean="0">
                <a:latin typeface="Arial Black" pitchFamily="34" charset="0"/>
              </a:rPr>
              <a:t>, costituito da materiale pastoso, di tipo e composizione variabile, soggetto a </a:t>
            </a:r>
            <a:r>
              <a:rPr lang="it-IT" sz="2400" b="1" dirty="0" smtClean="0">
                <a:solidFill>
                  <a:srgbClr val="00B050"/>
                </a:solidFill>
                <a:latin typeface="Arial Black" pitchFamily="34" charset="0"/>
              </a:rPr>
              <a:t>rapida essiccazione</a:t>
            </a:r>
            <a:r>
              <a:rPr lang="it-IT" sz="2400" dirty="0" smtClean="0">
                <a:latin typeface="Arial Black" pitchFamily="34" charset="0"/>
              </a:rPr>
              <a:t>, avente la funzione di colmare piccoli vuoti e di livellare le superfici da verniciare.</a:t>
            </a:r>
            <a:endParaRPr lang="it-IT" sz="2400" dirty="0">
              <a:latin typeface="Arial Black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CasellaDiTesto 7"/>
          <p:cNvSpPr txBox="1">
            <a:spLocks noChangeArrowheads="1"/>
          </p:cNvSpPr>
          <p:nvPr/>
        </p:nvSpPr>
        <p:spPr bwMode="auto">
          <a:xfrm>
            <a:off x="306330" y="476672"/>
            <a:ext cx="8572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Stuccatura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85720" y="1214422"/>
            <a:ext cx="857256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itchFamily="34" charset="0"/>
              </a:rPr>
              <a:t>Normalmente gli stucchi per auto hanno una composizione leggermente diversa rispetto a quelli utilizzati in altre lavorazioni, per la particolarità delle superfici da trattare.</a:t>
            </a:r>
          </a:p>
          <a:p>
            <a:pPr algn="ctr"/>
            <a:endParaRPr lang="it-IT" sz="1000" dirty="0" smtClean="0">
              <a:latin typeface="Arial Black" pitchFamily="34" charset="0"/>
            </a:endParaRPr>
          </a:p>
          <a:p>
            <a:pPr algn="ctr"/>
            <a:r>
              <a:rPr lang="it-IT" sz="2400" dirty="0" smtClean="0">
                <a:latin typeface="Arial Black" pitchFamily="34" charset="0"/>
              </a:rPr>
              <a:t>Si tratta di stucchi a due componenti in pasta a base di </a:t>
            </a:r>
            <a:r>
              <a:rPr lang="it-IT" sz="2400" dirty="0" smtClean="0">
                <a:solidFill>
                  <a:srgbClr val="0000CC"/>
                </a:solidFill>
                <a:latin typeface="Arial Black" pitchFamily="34" charset="0"/>
              </a:rPr>
              <a:t>resine poliestere </a:t>
            </a:r>
            <a:r>
              <a:rPr lang="it-IT" sz="2400" dirty="0" smtClean="0">
                <a:latin typeface="Arial Black" pitchFamily="34" charset="0"/>
              </a:rPr>
              <a:t>e </a:t>
            </a:r>
            <a:r>
              <a:rPr lang="it-IT" sz="2400" dirty="0" smtClean="0">
                <a:solidFill>
                  <a:srgbClr val="0000CC"/>
                </a:solidFill>
                <a:latin typeface="Arial Black" pitchFamily="34" charset="0"/>
              </a:rPr>
              <a:t>microsfere cave</a:t>
            </a:r>
            <a:r>
              <a:rPr lang="it-IT" sz="2400" dirty="0" smtClean="0">
                <a:latin typeface="Arial Black" pitchFamily="34" charset="0"/>
              </a:rPr>
              <a:t> che, oltre a dare un basso peso specifico, rendono il prodotto particolarmente facile da carteggiare, con pasta agevole da </a:t>
            </a:r>
            <a:r>
              <a:rPr lang="it-IT" sz="2400" dirty="0" err="1" smtClean="0">
                <a:latin typeface="Arial Black" pitchFamily="34" charset="0"/>
              </a:rPr>
              <a:t>spatolare</a:t>
            </a:r>
            <a:r>
              <a:rPr lang="it-IT" sz="2400" dirty="0" smtClean="0">
                <a:latin typeface="Arial Black" pitchFamily="34" charset="0"/>
              </a:rPr>
              <a:t> e con la possibilità di ottenere sia grossi spessori sia rasature sottili, con buon coefficiente di adesione, in entrambi i casi.</a:t>
            </a:r>
            <a:endParaRPr lang="it-IT" sz="2400" dirty="0">
              <a:latin typeface="Arial Black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CasellaDiTesto 7"/>
          <p:cNvSpPr txBox="1">
            <a:spLocks noChangeArrowheads="1"/>
          </p:cNvSpPr>
          <p:nvPr/>
        </p:nvSpPr>
        <p:spPr bwMode="auto">
          <a:xfrm>
            <a:off x="285720" y="476250"/>
            <a:ext cx="8572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Stuccatura (fasi)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143372" y="1214422"/>
            <a:ext cx="471490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itchFamily="34" charset="0"/>
              </a:rPr>
              <a:t>L’operazione di </a:t>
            </a:r>
            <a:r>
              <a:rPr lang="it-IT" sz="2400" u="sng" dirty="0" smtClean="0">
                <a:solidFill>
                  <a:srgbClr val="FF0000"/>
                </a:solidFill>
                <a:latin typeface="Arial Black" pitchFamily="34" charset="0"/>
              </a:rPr>
              <a:t>stuccatura</a:t>
            </a:r>
            <a:r>
              <a:rPr lang="it-IT" sz="2400" dirty="0" smtClean="0">
                <a:latin typeface="Arial Black" pitchFamily="34" charset="0"/>
              </a:rPr>
              <a:t> delle parti riparate di un veicolo, si compone delle seguenti </a:t>
            </a:r>
            <a:r>
              <a:rPr lang="it-IT" sz="2400" b="1" dirty="0" smtClean="0">
                <a:solidFill>
                  <a:srgbClr val="0000CC"/>
                </a:solidFill>
                <a:latin typeface="Arial Black" pitchFamily="34" charset="0"/>
              </a:rPr>
              <a:t>fasi</a:t>
            </a:r>
            <a:r>
              <a:rPr lang="it-IT" sz="2400" dirty="0" smtClean="0">
                <a:latin typeface="Arial Black" pitchFamily="34" charset="0"/>
              </a:rPr>
              <a:t>:</a:t>
            </a:r>
          </a:p>
          <a:p>
            <a:pPr algn="ctr"/>
            <a:endParaRPr lang="it-IT" sz="1000" dirty="0" smtClean="0">
              <a:latin typeface="Arial Black" pitchFamily="34" charset="0"/>
            </a:endParaRPr>
          </a:p>
          <a:p>
            <a:pPr marL="457200" indent="-457200" algn="ctr">
              <a:buAutoNum type="arabicParenR"/>
            </a:pPr>
            <a:r>
              <a:rPr lang="it-IT" sz="2400" dirty="0" smtClean="0">
                <a:solidFill>
                  <a:srgbClr val="0000CC"/>
                </a:solidFill>
                <a:latin typeface="Arial Black" pitchFamily="34" charset="0"/>
              </a:rPr>
              <a:t>preparazione delle superfici</a:t>
            </a:r>
            <a:r>
              <a:rPr lang="it-IT" sz="2400" dirty="0" smtClean="0">
                <a:latin typeface="Arial Black" pitchFamily="34" charset="0"/>
              </a:rPr>
              <a:t> da stuccare;</a:t>
            </a:r>
          </a:p>
          <a:p>
            <a:pPr marL="457200" indent="-457200" algn="ctr">
              <a:buAutoNum type="arabicParenR"/>
            </a:pPr>
            <a:endParaRPr lang="it-IT" sz="800" dirty="0" smtClean="0">
              <a:latin typeface="Arial Black" pitchFamily="34" charset="0"/>
            </a:endParaRPr>
          </a:p>
          <a:p>
            <a:pPr marL="457200" indent="-457200" algn="ctr">
              <a:buAutoNum type="arabicParenR"/>
            </a:pPr>
            <a:r>
              <a:rPr lang="it-IT" sz="2400" b="1" dirty="0" smtClean="0">
                <a:solidFill>
                  <a:srgbClr val="0000CC"/>
                </a:solidFill>
                <a:latin typeface="Arial Black" pitchFamily="34" charset="0"/>
              </a:rPr>
              <a:t>applicazione dello stucco</a:t>
            </a:r>
            <a:r>
              <a:rPr lang="it-IT" sz="2400" b="1" dirty="0" smtClean="0">
                <a:latin typeface="Arial Black" pitchFamily="34" charset="0"/>
              </a:rPr>
              <a:t> </a:t>
            </a:r>
            <a:r>
              <a:rPr lang="it-IT" sz="2400" dirty="0" smtClean="0">
                <a:latin typeface="Arial Black" pitchFamily="34" charset="0"/>
              </a:rPr>
              <a:t>mediante </a:t>
            </a:r>
            <a:r>
              <a:rPr lang="it-IT" sz="2400" dirty="0" err="1" smtClean="0">
                <a:latin typeface="Arial Black" pitchFamily="34" charset="0"/>
              </a:rPr>
              <a:t>spatolatura</a:t>
            </a:r>
            <a:r>
              <a:rPr lang="it-IT" sz="2400" dirty="0" smtClean="0">
                <a:latin typeface="Arial Black" pitchFamily="34" charset="0"/>
              </a:rPr>
              <a:t>;</a:t>
            </a:r>
          </a:p>
          <a:p>
            <a:pPr marL="457200" indent="-457200" algn="ctr">
              <a:buAutoNum type="arabicParenR"/>
            </a:pPr>
            <a:endParaRPr lang="it-IT" sz="800" dirty="0" smtClean="0">
              <a:latin typeface="Arial Black" pitchFamily="34" charset="0"/>
            </a:endParaRPr>
          </a:p>
          <a:p>
            <a:pPr marL="457200" indent="-457200" algn="ctr">
              <a:buAutoNum type="arabicParenR"/>
            </a:pPr>
            <a:r>
              <a:rPr lang="it-IT" sz="2400" b="1" dirty="0" err="1" smtClean="0">
                <a:solidFill>
                  <a:srgbClr val="0000CC"/>
                </a:solidFill>
                <a:latin typeface="Arial Black" pitchFamily="34" charset="0"/>
              </a:rPr>
              <a:t>carteggiatura</a:t>
            </a:r>
            <a:r>
              <a:rPr lang="it-IT" sz="2400" dirty="0" smtClean="0">
                <a:latin typeface="Arial Black" pitchFamily="34" charset="0"/>
              </a:rPr>
              <a:t> delle superfici. </a:t>
            </a:r>
            <a:endParaRPr lang="it-IT" sz="2400" dirty="0">
              <a:latin typeface="Arial Black" pitchFamily="34" charset="0"/>
            </a:endParaRPr>
          </a:p>
        </p:txBody>
      </p:sp>
      <p:pic>
        <p:nvPicPr>
          <p:cNvPr id="39938" name="Picture 2" descr="http://www.carrozzeria-serena.it/res/riparazione/wp4t0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3759892" cy="3786214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CasellaDiTesto 7"/>
          <p:cNvSpPr txBox="1">
            <a:spLocks noChangeArrowheads="1"/>
          </p:cNvSpPr>
          <p:nvPr/>
        </p:nvSpPr>
        <p:spPr bwMode="auto">
          <a:xfrm>
            <a:off x="285720" y="476250"/>
            <a:ext cx="8572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Verniciatura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14282" y="1142984"/>
            <a:ext cx="864399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itchFamily="34" charset="0"/>
              </a:rPr>
              <a:t>Completate le due fasi appena descritte, si procede alla </a:t>
            </a:r>
            <a:r>
              <a:rPr lang="it-IT" sz="2400" u="sng" dirty="0" smtClean="0">
                <a:solidFill>
                  <a:srgbClr val="FF0000"/>
                </a:solidFill>
                <a:latin typeface="Arial Black" pitchFamily="34" charset="0"/>
              </a:rPr>
              <a:t>verniciatura</a:t>
            </a:r>
            <a:r>
              <a:rPr lang="it-IT" sz="2400" dirty="0" smtClean="0">
                <a:latin typeface="Arial Black" pitchFamily="34" charset="0"/>
              </a:rPr>
              <a:t> delle parti riparate o dell’intero veicolo.</a:t>
            </a:r>
          </a:p>
          <a:p>
            <a:pPr algn="ctr"/>
            <a:endParaRPr lang="it-IT" sz="800" dirty="0" smtClean="0">
              <a:latin typeface="Arial Black" pitchFamily="34" charset="0"/>
            </a:endParaRPr>
          </a:p>
          <a:p>
            <a:pPr algn="ctr" fontAlgn="t"/>
            <a:r>
              <a:rPr lang="it-IT" sz="2400" dirty="0" smtClean="0">
                <a:latin typeface="Arial Black" pitchFamily="34" charset="0"/>
              </a:rPr>
              <a:t>In un apposito locale isolato ed areato si opera con </a:t>
            </a:r>
            <a:r>
              <a:rPr lang="it-IT" sz="2400" dirty="0" err="1" smtClean="0">
                <a:solidFill>
                  <a:srgbClr val="0000CC"/>
                </a:solidFill>
                <a:latin typeface="Arial Black" pitchFamily="34" charset="0"/>
              </a:rPr>
              <a:t>tintometro</a:t>
            </a:r>
            <a:r>
              <a:rPr lang="it-IT" sz="2400" dirty="0" smtClean="0">
                <a:solidFill>
                  <a:srgbClr val="0000CC"/>
                </a:solidFill>
                <a:latin typeface="Arial Black" pitchFamily="34" charset="0"/>
              </a:rPr>
              <a:t> computerizzato</a:t>
            </a:r>
            <a:r>
              <a:rPr lang="it-IT" sz="2400" dirty="0" smtClean="0">
                <a:latin typeface="Arial Black" pitchFamily="34" charset="0"/>
              </a:rPr>
              <a:t> per gestire la miscelazione delle vernici al fine di ottenere la perfetta tinta originale.</a:t>
            </a:r>
          </a:p>
          <a:p>
            <a:pPr algn="ctr" fontAlgn="t"/>
            <a:r>
              <a:rPr lang="it-IT" sz="2400" dirty="0" smtClean="0">
                <a:latin typeface="Arial Black" pitchFamily="34" charset="0"/>
              </a:rPr>
              <a:t>Nel rispetto della </a:t>
            </a:r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Direttiva 2004/42/CE</a:t>
            </a:r>
            <a:r>
              <a:rPr lang="it-IT" sz="2400" dirty="0" smtClean="0">
                <a:latin typeface="Arial Black" pitchFamily="34" charset="0"/>
              </a:rPr>
              <a:t> in materia di inquinamento, si preferisce utilizzare </a:t>
            </a:r>
            <a:r>
              <a:rPr lang="it-IT" sz="2400" u="sng" dirty="0" smtClean="0">
                <a:latin typeface="Arial Black" pitchFamily="34" charset="0"/>
              </a:rPr>
              <a:t>vernici a base di acqua</a:t>
            </a:r>
            <a:r>
              <a:rPr lang="it-IT" sz="2400" dirty="0" smtClean="0">
                <a:latin typeface="Arial Black" pitchFamily="34" charset="0"/>
              </a:rPr>
              <a:t>; tali vernici garantiscono eccellente qualità senza </a:t>
            </a:r>
            <a:r>
              <a:rPr lang="it-IT" sz="2400" dirty="0" err="1" smtClean="0">
                <a:latin typeface="Arial Black" pitchFamily="34" charset="0"/>
              </a:rPr>
              <a:t>emisssioni</a:t>
            </a:r>
            <a:r>
              <a:rPr lang="it-IT" sz="2400" dirty="0" smtClean="0">
                <a:latin typeface="Arial Black" pitchFamily="34" charset="0"/>
              </a:rPr>
              <a:t> di fumi dannosi per l'ambiente.</a:t>
            </a:r>
            <a:endParaRPr lang="it-IT" sz="2400" dirty="0">
              <a:latin typeface="Arial Black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CasellaDiTesto 7"/>
          <p:cNvSpPr txBox="1">
            <a:spLocks noChangeArrowheads="1"/>
          </p:cNvSpPr>
          <p:nvPr/>
        </p:nvSpPr>
        <p:spPr bwMode="auto">
          <a:xfrm>
            <a:off x="285720" y="476250"/>
            <a:ext cx="8572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Tipi di vernice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14282" y="1357298"/>
            <a:ext cx="300039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itchFamily="34" charset="0"/>
              </a:rPr>
              <a:t>Essenzialmente esistono </a:t>
            </a:r>
            <a:r>
              <a:rPr lang="it-IT" sz="2400" b="1" dirty="0" smtClean="0">
                <a:solidFill>
                  <a:srgbClr val="0000CC"/>
                </a:solidFill>
                <a:latin typeface="Arial Black" pitchFamily="34" charset="0"/>
              </a:rPr>
              <a:t>3 tipi di vernice</a:t>
            </a:r>
            <a:r>
              <a:rPr lang="it-IT" sz="2400" dirty="0" smtClean="0">
                <a:latin typeface="Arial Black" pitchFamily="34" charset="0"/>
              </a:rPr>
              <a:t> per veicoli:</a:t>
            </a:r>
          </a:p>
          <a:p>
            <a:pPr algn="ctr"/>
            <a:endParaRPr lang="it-IT" sz="1000" dirty="0" smtClean="0">
              <a:latin typeface="Arial Black" pitchFamily="34" charset="0"/>
            </a:endParaRPr>
          </a:p>
          <a:p>
            <a:pPr marL="457200" indent="-457200" algn="ctr">
              <a:buAutoNum type="arabicParenR"/>
            </a:pPr>
            <a:r>
              <a:rPr lang="it-IT" sz="2400" b="1" dirty="0" err="1" smtClean="0">
                <a:solidFill>
                  <a:srgbClr val="0000CC"/>
                </a:solidFill>
                <a:latin typeface="Arial Black" pitchFamily="34" charset="0"/>
              </a:rPr>
              <a:t>Nitro-vernice</a:t>
            </a:r>
            <a:r>
              <a:rPr lang="it-IT" sz="2400" b="1" dirty="0" smtClean="0">
                <a:solidFill>
                  <a:srgbClr val="0000CC"/>
                </a:solidFill>
                <a:latin typeface="Arial Black" pitchFamily="34" charset="0"/>
              </a:rPr>
              <a:t> di cellulosa</a:t>
            </a:r>
            <a:r>
              <a:rPr lang="it-IT" sz="2400" dirty="0" smtClean="0">
                <a:latin typeface="Arial Black" pitchFamily="34" charset="0"/>
              </a:rPr>
              <a:t>;</a:t>
            </a:r>
          </a:p>
          <a:p>
            <a:pPr marL="457200" indent="-457200" algn="ctr">
              <a:buAutoNum type="arabicParenR"/>
            </a:pPr>
            <a:endParaRPr lang="it-IT" sz="800" dirty="0" smtClean="0">
              <a:latin typeface="Arial Black" pitchFamily="34" charset="0"/>
            </a:endParaRPr>
          </a:p>
          <a:p>
            <a:pPr marL="457200" indent="-457200" algn="ctr">
              <a:buAutoNum type="arabicParenR"/>
            </a:pPr>
            <a:r>
              <a:rPr lang="it-IT" sz="2400" b="1" dirty="0" smtClean="0">
                <a:solidFill>
                  <a:srgbClr val="0000CC"/>
                </a:solidFill>
                <a:latin typeface="Arial Black" pitchFamily="34" charset="0"/>
              </a:rPr>
              <a:t>Vernice isocianato</a:t>
            </a:r>
            <a:r>
              <a:rPr lang="it-IT" sz="2400" dirty="0" smtClean="0">
                <a:latin typeface="Arial Black" pitchFamily="34" charset="0"/>
              </a:rPr>
              <a:t>;</a:t>
            </a:r>
          </a:p>
          <a:p>
            <a:pPr marL="457200" indent="-457200" algn="ctr">
              <a:buAutoNum type="arabicParenR"/>
            </a:pPr>
            <a:endParaRPr lang="it-IT" sz="800" dirty="0" smtClean="0">
              <a:latin typeface="Arial Black" pitchFamily="34" charset="0"/>
            </a:endParaRPr>
          </a:p>
          <a:p>
            <a:pPr marL="457200" indent="-457200" algn="ctr">
              <a:buAutoNum type="arabicParenR"/>
            </a:pPr>
            <a:r>
              <a:rPr lang="it-IT" sz="2400" b="1" dirty="0" smtClean="0">
                <a:solidFill>
                  <a:srgbClr val="0000CC"/>
                </a:solidFill>
                <a:latin typeface="Arial Black" pitchFamily="34" charset="0"/>
              </a:rPr>
              <a:t>Idropittura</a:t>
            </a:r>
            <a:r>
              <a:rPr lang="it-IT" sz="2400" dirty="0" smtClean="0">
                <a:latin typeface="Arial Black" pitchFamily="34" charset="0"/>
              </a:rPr>
              <a:t>.</a:t>
            </a:r>
            <a:endParaRPr lang="it-IT" sz="2400" dirty="0">
              <a:latin typeface="Arial Black" pitchFamily="34" charset="0"/>
            </a:endParaRPr>
          </a:p>
        </p:txBody>
      </p:sp>
      <p:pic>
        <p:nvPicPr>
          <p:cNvPr id="46082" name="Picture 2" descr="http://www.carrozzeria-serena.it/res/default/ESS_PasteBitmap000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500174"/>
            <a:ext cx="5243178" cy="3643338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sellaDiTesto 3"/>
          <p:cNvSpPr txBox="1">
            <a:spLocks noChangeArrowheads="1"/>
          </p:cNvSpPr>
          <p:nvPr/>
        </p:nvSpPr>
        <p:spPr bwMode="auto">
          <a:xfrm>
            <a:off x="214282" y="1341438"/>
            <a:ext cx="8715436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itchFamily="34" charset="0"/>
              </a:rPr>
              <a:t>In un </a:t>
            </a:r>
            <a:r>
              <a:rPr lang="it-IT" sz="2400" dirty="0" smtClean="0">
                <a:solidFill>
                  <a:srgbClr val="0000CC"/>
                </a:solidFill>
                <a:latin typeface="Arial Black" pitchFamily="34" charset="0"/>
              </a:rPr>
              <a:t>incidente stradale</a:t>
            </a:r>
            <a:r>
              <a:rPr lang="it-IT" sz="2400" dirty="0" smtClean="0">
                <a:latin typeface="Arial Black" pitchFamily="34" charset="0"/>
              </a:rPr>
              <a:t> possono distinguersi, a carico delle parti strutturali dei veicoli coinvolti, le seguenti </a:t>
            </a:r>
            <a:r>
              <a:rPr lang="it-IT" sz="2400" b="1" u="sng" dirty="0" smtClean="0">
                <a:solidFill>
                  <a:srgbClr val="FF0000"/>
                </a:solidFill>
                <a:latin typeface="Arial Black" pitchFamily="34" charset="0"/>
              </a:rPr>
              <a:t>tipologie di deformazione</a:t>
            </a:r>
            <a:r>
              <a:rPr lang="it-IT" sz="2400" dirty="0" smtClean="0">
                <a:latin typeface="Arial Black" pitchFamily="34" charset="0"/>
              </a:rPr>
              <a:t>:</a:t>
            </a:r>
          </a:p>
          <a:p>
            <a:pPr algn="ctr"/>
            <a:endParaRPr lang="it-IT" sz="2000" dirty="0">
              <a:latin typeface="Arial Black" pitchFamily="34" charset="0"/>
            </a:endParaRPr>
          </a:p>
          <a:p>
            <a:pPr algn="ctr"/>
            <a:r>
              <a:rPr lang="it-IT" sz="2400" b="1" u="sng" dirty="0" smtClean="0">
                <a:solidFill>
                  <a:srgbClr val="FF0000"/>
                </a:solidFill>
                <a:latin typeface="Arial Black" pitchFamily="34" charset="0"/>
              </a:rPr>
              <a:t>deformazioni dirette:</a:t>
            </a:r>
            <a:r>
              <a:rPr lang="it-IT" sz="2400" dirty="0" smtClean="0">
                <a:latin typeface="Arial Black" pitchFamily="34" charset="0"/>
              </a:rPr>
              <a:t> interessano esclusivamente la zona d’urto, esternamente ed internamente al veicolo e lungo la direzione delle forze;</a:t>
            </a:r>
          </a:p>
          <a:p>
            <a:pPr algn="ctr"/>
            <a:endParaRPr lang="it-IT" sz="1000" dirty="0" smtClean="0">
              <a:latin typeface="Arial Black" pitchFamily="34" charset="0"/>
            </a:endParaRPr>
          </a:p>
          <a:p>
            <a:pPr algn="ctr"/>
            <a:r>
              <a:rPr lang="it-IT" sz="2400" b="1" u="sng" dirty="0" smtClean="0">
                <a:solidFill>
                  <a:srgbClr val="FF0000"/>
                </a:solidFill>
                <a:latin typeface="Arial Black" pitchFamily="34" charset="0"/>
              </a:rPr>
              <a:t>deformazioni indirette:</a:t>
            </a:r>
            <a:r>
              <a:rPr lang="it-IT" sz="2400" dirty="0" smtClean="0">
                <a:latin typeface="Arial Black" pitchFamily="34" charset="0"/>
              </a:rPr>
              <a:t> sono conseguenti a quelle dirette, richiamate alle parti limitrofe alla zona d’urto, per i loro vincoli di unione.</a:t>
            </a:r>
            <a:endParaRPr lang="it-IT" sz="2400" dirty="0">
              <a:latin typeface="Arial Black" pitchFamily="34" charset="0"/>
            </a:endParaRPr>
          </a:p>
        </p:txBody>
      </p:sp>
      <p:sp>
        <p:nvSpPr>
          <p:cNvPr id="7173" name="CasellaDiTesto 7"/>
          <p:cNvSpPr txBox="1">
            <a:spLocks noChangeArrowheads="1"/>
          </p:cNvSpPr>
          <p:nvPr/>
        </p:nvSpPr>
        <p:spPr bwMode="auto">
          <a:xfrm>
            <a:off x="900113" y="476250"/>
            <a:ext cx="7343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Tipologie di deformazione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CasellaDiTesto 7"/>
          <p:cNvSpPr txBox="1">
            <a:spLocks noChangeArrowheads="1"/>
          </p:cNvSpPr>
          <p:nvPr/>
        </p:nvSpPr>
        <p:spPr bwMode="auto">
          <a:xfrm>
            <a:off x="285720" y="476250"/>
            <a:ext cx="8572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Tipi di vernice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14282" y="1214422"/>
            <a:ext cx="86439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itchFamily="34" charset="0"/>
              </a:rPr>
              <a:t>Il classico tipo di vernice utilizzato sui veicoli è la </a:t>
            </a:r>
            <a:r>
              <a:rPr lang="it-IT" sz="2400" b="1" u="sng" dirty="0" err="1" smtClean="0">
                <a:solidFill>
                  <a:srgbClr val="FF0000"/>
                </a:solidFill>
                <a:latin typeface="Arial Black" pitchFamily="34" charset="0"/>
              </a:rPr>
              <a:t>Nitro-vernice</a:t>
            </a:r>
            <a:r>
              <a:rPr lang="it-IT" sz="2400" b="1" u="sng" dirty="0" smtClean="0">
                <a:solidFill>
                  <a:srgbClr val="FF0000"/>
                </a:solidFill>
                <a:latin typeface="Arial Black" pitchFamily="34" charset="0"/>
              </a:rPr>
              <a:t> di cellulosa</a:t>
            </a:r>
            <a:r>
              <a:rPr lang="it-IT" sz="2400" dirty="0" smtClean="0">
                <a:latin typeface="Arial Black" pitchFamily="34" charset="0"/>
              </a:rPr>
              <a:t>. E’ molto utilizzata tra i Costruttori ed i riparatori per la durata e per i requisiti applicativi a basso costo. Essa può essere applicata anche con un pennello normale, anche se è dimostrato che, utilizzando pistole spray, offre risultati migliori. Dopo l'applicazione, la vernice è asciugata mediante evaporazione. Utilizzare questo tipo di vernice può costare meno, ma richiede più lavoro e tempo. La lucentezza finale si raggiunge solo dopo una serie di lucidature ad alta intensità.</a:t>
            </a:r>
            <a:endParaRPr lang="it-IT" sz="2400" dirty="0">
              <a:latin typeface="Arial Black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CasellaDiTesto 7"/>
          <p:cNvSpPr txBox="1">
            <a:spLocks noChangeArrowheads="1"/>
          </p:cNvSpPr>
          <p:nvPr/>
        </p:nvSpPr>
        <p:spPr bwMode="auto">
          <a:xfrm>
            <a:off x="285720" y="476250"/>
            <a:ext cx="8572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Tipi di vernice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14282" y="1214422"/>
            <a:ext cx="86439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itchFamily="34" charset="0"/>
              </a:rPr>
              <a:t>La </a:t>
            </a:r>
            <a:r>
              <a:rPr lang="it-IT" sz="2400" b="1" u="sng" dirty="0" smtClean="0">
                <a:solidFill>
                  <a:srgbClr val="FF0000"/>
                </a:solidFill>
                <a:latin typeface="Arial Black" pitchFamily="34" charset="0"/>
              </a:rPr>
              <a:t>vernice isocianato</a:t>
            </a:r>
            <a:r>
              <a:rPr lang="it-IT" sz="2400" dirty="0" smtClean="0">
                <a:latin typeface="Arial Black" pitchFamily="34" charset="0"/>
              </a:rPr>
              <a:t> è un tipo di vernice molto resistente per carrozzerie, con tempi di applicazione molto bassi.</a:t>
            </a:r>
          </a:p>
          <a:p>
            <a:pPr algn="ctr"/>
            <a:endParaRPr lang="it-IT" sz="800" dirty="0" smtClean="0">
              <a:latin typeface="Arial Black" pitchFamily="34" charset="0"/>
            </a:endParaRPr>
          </a:p>
          <a:p>
            <a:pPr algn="ctr"/>
            <a:r>
              <a:rPr lang="it-IT" sz="2400" dirty="0" smtClean="0">
                <a:latin typeface="Arial Black" pitchFamily="34" charset="0"/>
              </a:rPr>
              <a:t> L’applicazione avviene con pistola a spruzzo e produce una finitura stabile. Un catalizzatore è applicato come strato successivo per asciugare la vernice.</a:t>
            </a:r>
          </a:p>
          <a:p>
            <a:pPr algn="ctr"/>
            <a:endParaRPr lang="it-IT" sz="800" dirty="0" smtClean="0">
              <a:latin typeface="Arial Black" pitchFamily="34" charset="0"/>
            </a:endParaRPr>
          </a:p>
          <a:p>
            <a:pPr algn="ctr"/>
            <a:r>
              <a:rPr lang="it-IT" sz="2400" dirty="0" smtClean="0">
                <a:latin typeface="Arial Black" pitchFamily="34" charset="0"/>
              </a:rPr>
              <a:t>E’ una vernice estremamente tossica e può provocare danni anche mortali se respirata direttamente; pertanto l’applicazione richiede una maschera protettiva di alta qualità.</a:t>
            </a:r>
            <a:endParaRPr lang="it-IT" sz="2400" dirty="0">
              <a:latin typeface="Arial Black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CasellaDiTesto 7"/>
          <p:cNvSpPr txBox="1">
            <a:spLocks noChangeArrowheads="1"/>
          </p:cNvSpPr>
          <p:nvPr/>
        </p:nvSpPr>
        <p:spPr bwMode="auto">
          <a:xfrm>
            <a:off x="285720" y="476250"/>
            <a:ext cx="8572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Tipi di vernice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14282" y="1428736"/>
            <a:ext cx="43577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itchFamily="34" charset="0"/>
              </a:rPr>
              <a:t>L’</a:t>
            </a:r>
            <a:r>
              <a:rPr lang="it-IT" sz="2400" b="1" u="sng" dirty="0" smtClean="0">
                <a:solidFill>
                  <a:srgbClr val="FF0000"/>
                </a:solidFill>
                <a:latin typeface="Arial Black" pitchFamily="34" charset="0"/>
              </a:rPr>
              <a:t>idropittura</a:t>
            </a:r>
            <a:r>
              <a:rPr lang="it-IT" sz="2400" dirty="0" smtClean="0">
                <a:latin typeface="Arial Black" pitchFamily="34" charset="0"/>
              </a:rPr>
              <a:t> o pittura a base di acqua è comunemente utilizzata dai Costruttori e dai riparatori.</a:t>
            </a:r>
          </a:p>
          <a:p>
            <a:pPr algn="ctr"/>
            <a:r>
              <a:rPr lang="it-IT" sz="2400" dirty="0" smtClean="0">
                <a:latin typeface="Arial Black" pitchFamily="34" charset="0"/>
              </a:rPr>
              <a:t>La miscela delle vernici ad acqua può essere complicata e può richiedere verniciatori specializzati.</a:t>
            </a:r>
            <a:endParaRPr lang="it-IT" sz="2400" dirty="0">
              <a:latin typeface="Arial Black" pitchFamily="34" charset="0"/>
            </a:endParaRPr>
          </a:p>
        </p:txBody>
      </p:sp>
      <p:pic>
        <p:nvPicPr>
          <p:cNvPr id="48130" name="Picture 2" descr="http://www.carrozzeria-serena.it/res/verniciatura/wp4t01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7" y="1571612"/>
            <a:ext cx="4090557" cy="3429024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CasellaDiTesto 7"/>
          <p:cNvSpPr txBox="1">
            <a:spLocks noChangeArrowheads="1"/>
          </p:cNvSpPr>
          <p:nvPr/>
        </p:nvSpPr>
        <p:spPr bwMode="auto">
          <a:xfrm>
            <a:off x="285720" y="476250"/>
            <a:ext cx="8572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Verniciatura (fasi)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000364" y="1142984"/>
            <a:ext cx="600079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itchFamily="34" charset="0"/>
              </a:rPr>
              <a:t>L’operazione di </a:t>
            </a:r>
            <a:r>
              <a:rPr lang="it-IT" sz="2400" u="sng" dirty="0" smtClean="0">
                <a:solidFill>
                  <a:srgbClr val="FF0000"/>
                </a:solidFill>
                <a:latin typeface="Arial Black" pitchFamily="34" charset="0"/>
              </a:rPr>
              <a:t>verniciatura</a:t>
            </a:r>
            <a:r>
              <a:rPr lang="it-IT" sz="2400" dirty="0" smtClean="0">
                <a:latin typeface="Arial Black" pitchFamily="34" charset="0"/>
              </a:rPr>
              <a:t> delle parti riparate di un veicolo, si compone delle seguenti </a:t>
            </a:r>
            <a:r>
              <a:rPr lang="it-IT" sz="2400" b="1" dirty="0" smtClean="0">
                <a:solidFill>
                  <a:srgbClr val="0000CC"/>
                </a:solidFill>
                <a:latin typeface="Arial Black" pitchFamily="34" charset="0"/>
              </a:rPr>
              <a:t>fasi</a:t>
            </a:r>
            <a:r>
              <a:rPr lang="it-IT" sz="2400" dirty="0" smtClean="0">
                <a:latin typeface="Arial Black" pitchFamily="34" charset="0"/>
              </a:rPr>
              <a:t>:</a:t>
            </a:r>
          </a:p>
          <a:p>
            <a:pPr algn="ctr"/>
            <a:endParaRPr lang="it-IT" sz="1000" dirty="0" smtClean="0">
              <a:latin typeface="Arial Black" pitchFamily="34" charset="0"/>
            </a:endParaRPr>
          </a:p>
          <a:p>
            <a:pPr marL="457200" indent="-457200" algn="ctr">
              <a:buAutoNum type="arabicParenR"/>
            </a:pPr>
            <a:r>
              <a:rPr lang="it-IT" sz="2400" b="1" dirty="0" smtClean="0">
                <a:solidFill>
                  <a:srgbClr val="0000CC"/>
                </a:solidFill>
                <a:latin typeface="Arial Black" pitchFamily="34" charset="0"/>
              </a:rPr>
              <a:t>preparazione delle superfici</a:t>
            </a:r>
            <a:r>
              <a:rPr lang="it-IT" sz="2400" dirty="0" smtClean="0">
                <a:latin typeface="Arial Black" pitchFamily="34" charset="0"/>
              </a:rPr>
              <a:t> da verniciare;</a:t>
            </a:r>
          </a:p>
          <a:p>
            <a:pPr marL="457200" indent="-457200" algn="ctr">
              <a:buAutoNum type="arabicParenR"/>
            </a:pPr>
            <a:endParaRPr lang="it-IT" sz="800" dirty="0" smtClean="0">
              <a:latin typeface="Arial Black" pitchFamily="34" charset="0"/>
            </a:endParaRPr>
          </a:p>
          <a:p>
            <a:pPr marL="457200" indent="-457200" algn="ctr">
              <a:buAutoNum type="arabicParenR"/>
            </a:pPr>
            <a:r>
              <a:rPr lang="it-IT" sz="2400" b="1" dirty="0" smtClean="0">
                <a:solidFill>
                  <a:srgbClr val="0000CC"/>
                </a:solidFill>
                <a:latin typeface="Arial Black" pitchFamily="34" charset="0"/>
              </a:rPr>
              <a:t>Applicazione</a:t>
            </a:r>
            <a:r>
              <a:rPr lang="it-IT" sz="2400" b="1" dirty="0" smtClean="0">
                <a:latin typeface="Arial Black" pitchFamily="34" charset="0"/>
              </a:rPr>
              <a:t>, in ambiente protetto, </a:t>
            </a:r>
            <a:r>
              <a:rPr lang="it-IT" sz="2400" b="1" dirty="0" smtClean="0">
                <a:solidFill>
                  <a:srgbClr val="0000CC"/>
                </a:solidFill>
                <a:latin typeface="Arial Black" pitchFamily="34" charset="0"/>
              </a:rPr>
              <a:t>dello strato di vernice</a:t>
            </a:r>
            <a:r>
              <a:rPr lang="it-IT" sz="2400" b="1" dirty="0" smtClean="0">
                <a:latin typeface="Arial Black" pitchFamily="34" charset="0"/>
              </a:rPr>
              <a:t> </a:t>
            </a:r>
            <a:r>
              <a:rPr lang="it-IT" sz="2400" dirty="0" smtClean="0">
                <a:latin typeface="Arial Black" pitchFamily="34" charset="0"/>
              </a:rPr>
              <a:t>mediante tecniche spray;</a:t>
            </a:r>
          </a:p>
          <a:p>
            <a:pPr marL="457200" indent="-457200" algn="ctr">
              <a:buAutoNum type="arabicParenR"/>
            </a:pPr>
            <a:endParaRPr lang="it-IT" sz="800" dirty="0" smtClean="0">
              <a:latin typeface="Arial Black" pitchFamily="34" charset="0"/>
            </a:endParaRPr>
          </a:p>
          <a:p>
            <a:pPr marL="457200" indent="-457200" algn="ctr">
              <a:buAutoNum type="arabicParenR"/>
            </a:pPr>
            <a:r>
              <a:rPr lang="it-IT" sz="2400" b="1" dirty="0" smtClean="0">
                <a:solidFill>
                  <a:srgbClr val="0000CC"/>
                </a:solidFill>
                <a:latin typeface="Arial Black" pitchFamily="34" charset="0"/>
              </a:rPr>
              <a:t>Essiccazione della vernice</a:t>
            </a:r>
            <a:r>
              <a:rPr lang="it-IT" sz="2400" dirty="0" smtClean="0">
                <a:latin typeface="Arial Black" pitchFamily="34" charset="0"/>
              </a:rPr>
              <a:t> in cabina-forno;</a:t>
            </a:r>
          </a:p>
          <a:p>
            <a:pPr marL="457200" indent="-457200" algn="ctr">
              <a:buAutoNum type="arabicParenR"/>
            </a:pPr>
            <a:endParaRPr lang="it-IT" sz="800" dirty="0" smtClean="0">
              <a:latin typeface="Arial Black" pitchFamily="34" charset="0"/>
            </a:endParaRPr>
          </a:p>
          <a:p>
            <a:pPr marL="457200" indent="-457200" algn="ctr">
              <a:buAutoNum type="arabicParenR"/>
            </a:pPr>
            <a:r>
              <a:rPr lang="it-IT" sz="2400" b="1" dirty="0" smtClean="0">
                <a:solidFill>
                  <a:srgbClr val="0000CC"/>
                </a:solidFill>
                <a:latin typeface="Arial Black" pitchFamily="34" charset="0"/>
              </a:rPr>
              <a:t>Lucidatura</a:t>
            </a:r>
            <a:r>
              <a:rPr lang="it-IT" sz="2400" dirty="0" smtClean="0">
                <a:latin typeface="Arial Black" pitchFamily="34" charset="0"/>
              </a:rPr>
              <a:t> con tampone e cera.</a:t>
            </a:r>
          </a:p>
        </p:txBody>
      </p:sp>
      <p:pic>
        <p:nvPicPr>
          <p:cNvPr id="51202" name="Picture 2" descr="http://www.carrozzeria-serena.it/res/default/ESS_PasteBitmap00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7"/>
            <a:ext cx="2786082" cy="3857653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shutterstock_2852226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4000528" cy="300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" name="WordArt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857496"/>
            <a:ext cx="6735762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sellaDiTesto 3"/>
          <p:cNvSpPr txBox="1">
            <a:spLocks noChangeArrowheads="1"/>
          </p:cNvSpPr>
          <p:nvPr/>
        </p:nvSpPr>
        <p:spPr bwMode="auto">
          <a:xfrm>
            <a:off x="214282" y="1180818"/>
            <a:ext cx="8715436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itchFamily="34" charset="0"/>
              </a:rPr>
              <a:t>Le deformazioni si </a:t>
            </a:r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denominano</a:t>
            </a:r>
            <a:r>
              <a:rPr lang="it-IT" sz="2400" dirty="0" smtClean="0">
                <a:latin typeface="Arial Black" pitchFamily="34" charset="0"/>
              </a:rPr>
              <a:t> come di seguito:</a:t>
            </a:r>
          </a:p>
          <a:p>
            <a:pPr algn="ctr"/>
            <a:endParaRPr lang="it-IT" sz="1200" dirty="0">
              <a:latin typeface="Arial Black" pitchFamily="34" charset="0"/>
            </a:endParaRPr>
          </a:p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incurvatura</a:t>
            </a:r>
            <a:r>
              <a:rPr lang="it-IT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sz="2400" dirty="0" smtClean="0">
                <a:latin typeface="Arial Black" pitchFamily="34" charset="0"/>
              </a:rPr>
              <a:t>o </a:t>
            </a:r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ammaccatura:</a:t>
            </a:r>
            <a:r>
              <a:rPr lang="it-IT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sz="2400" dirty="0" smtClean="0">
                <a:latin typeface="Arial Black" pitchFamily="34" charset="0"/>
              </a:rPr>
              <a:t>curvatura delle lamiere verso l’interno del veicolo;</a:t>
            </a:r>
          </a:p>
          <a:p>
            <a:pPr algn="ctr"/>
            <a:endParaRPr lang="it-IT" sz="8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it-IT" sz="2400" b="1" dirty="0" err="1" smtClean="0">
                <a:solidFill>
                  <a:srgbClr val="FF0000"/>
                </a:solidFill>
                <a:latin typeface="Arial Black" pitchFamily="34" charset="0"/>
              </a:rPr>
              <a:t>abbozzatura</a:t>
            </a:r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:</a:t>
            </a:r>
            <a:r>
              <a:rPr lang="it-IT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sz="2400" dirty="0" smtClean="0">
                <a:latin typeface="Arial Black" pitchFamily="34" charset="0"/>
              </a:rPr>
              <a:t>curvatura delle lamiere verso l’esterno del veicolo;</a:t>
            </a:r>
          </a:p>
          <a:p>
            <a:pPr algn="ctr"/>
            <a:endParaRPr lang="it-IT" sz="800" dirty="0">
              <a:latin typeface="Arial Black" pitchFamily="34" charset="0"/>
            </a:endParaRPr>
          </a:p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ondulazione:</a:t>
            </a:r>
            <a:r>
              <a:rPr lang="it-IT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sz="2400" dirty="0" smtClean="0">
                <a:latin typeface="Arial Black" pitchFamily="34" charset="0"/>
              </a:rPr>
              <a:t>piegatura o grande curvatura della lamiera;</a:t>
            </a:r>
          </a:p>
          <a:p>
            <a:pPr algn="ctr"/>
            <a:endParaRPr lang="it-IT" sz="800" dirty="0">
              <a:latin typeface="Arial Black" pitchFamily="34" charset="0"/>
            </a:endParaRPr>
          </a:p>
          <a:p>
            <a:pPr algn="ctr"/>
            <a:r>
              <a:rPr lang="it-IT" sz="2400" b="1" dirty="0" err="1" smtClean="0">
                <a:solidFill>
                  <a:srgbClr val="FF0000"/>
                </a:solidFill>
                <a:latin typeface="Arial Black" pitchFamily="34" charset="0"/>
              </a:rPr>
              <a:t>raggrinzatura</a:t>
            </a:r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:</a:t>
            </a:r>
            <a:r>
              <a:rPr lang="it-IT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sz="2400" dirty="0" smtClean="0">
                <a:latin typeface="Arial Black" pitchFamily="34" charset="0"/>
              </a:rPr>
              <a:t>deformazione a piccole pieghe dei </a:t>
            </a:r>
            <a:r>
              <a:rPr lang="it-IT" sz="2400" dirty="0" err="1" smtClean="0">
                <a:latin typeface="Arial Black" pitchFamily="34" charset="0"/>
              </a:rPr>
              <a:t>lamierati</a:t>
            </a:r>
            <a:r>
              <a:rPr lang="it-IT" sz="2400" dirty="0" smtClean="0">
                <a:latin typeface="Arial Black" pitchFamily="34" charset="0"/>
              </a:rPr>
              <a:t>;</a:t>
            </a:r>
          </a:p>
          <a:p>
            <a:pPr algn="ctr"/>
            <a:endParaRPr lang="it-IT" sz="800" dirty="0">
              <a:latin typeface="Arial Black" pitchFamily="34" charset="0"/>
            </a:endParaRPr>
          </a:p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perforazione:</a:t>
            </a:r>
            <a:r>
              <a:rPr lang="it-IT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sz="2400" dirty="0" smtClean="0">
                <a:latin typeface="Arial Black" pitchFamily="34" charset="0"/>
              </a:rPr>
              <a:t>foratura della lamiera;</a:t>
            </a:r>
          </a:p>
        </p:txBody>
      </p:sp>
      <p:sp>
        <p:nvSpPr>
          <p:cNvPr id="10245" name="CasellaDiTesto 7"/>
          <p:cNvSpPr txBox="1">
            <a:spLocks noChangeArrowheads="1"/>
          </p:cNvSpPr>
          <p:nvPr/>
        </p:nvSpPr>
        <p:spPr bwMode="auto">
          <a:xfrm>
            <a:off x="0" y="50004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Denominazione delle deformazioni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sellaDiTesto 3"/>
          <p:cNvSpPr txBox="1">
            <a:spLocks noChangeArrowheads="1"/>
          </p:cNvSpPr>
          <p:nvPr/>
        </p:nvSpPr>
        <p:spPr bwMode="auto">
          <a:xfrm>
            <a:off x="214282" y="1071546"/>
            <a:ext cx="871543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lacerazione:</a:t>
            </a:r>
            <a:r>
              <a:rPr lang="it-IT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sz="2400" dirty="0" smtClean="0">
                <a:latin typeface="Arial Black" pitchFamily="34" charset="0"/>
              </a:rPr>
              <a:t>strappo della lamiera;</a:t>
            </a:r>
          </a:p>
          <a:p>
            <a:pPr algn="ctr"/>
            <a:endParaRPr lang="it-IT" sz="8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accartocciamento:</a:t>
            </a:r>
            <a:r>
              <a:rPr lang="it-IT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sz="2400" dirty="0" smtClean="0">
                <a:latin typeface="Arial Black" pitchFamily="34" charset="0"/>
              </a:rPr>
              <a:t>avvolgimento in piccole pieghe della lamiera;</a:t>
            </a:r>
          </a:p>
          <a:p>
            <a:pPr algn="ctr"/>
            <a:endParaRPr lang="it-IT" sz="800" dirty="0">
              <a:latin typeface="Arial Black" pitchFamily="34" charset="0"/>
            </a:endParaRPr>
          </a:p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incisione:</a:t>
            </a:r>
            <a:r>
              <a:rPr lang="it-IT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sz="2400" dirty="0" smtClean="0">
                <a:latin typeface="Arial Black" pitchFamily="34" charset="0"/>
              </a:rPr>
              <a:t>taglio netto della lamiera;</a:t>
            </a:r>
          </a:p>
          <a:p>
            <a:pPr algn="ctr"/>
            <a:endParaRPr lang="it-IT" sz="800" dirty="0">
              <a:latin typeface="Arial Black" pitchFamily="34" charset="0"/>
            </a:endParaRPr>
          </a:p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strisciatura:</a:t>
            </a:r>
            <a:r>
              <a:rPr lang="it-IT" sz="2400" dirty="0" smtClean="0">
                <a:latin typeface="Arial Black" pitchFamily="34" charset="0"/>
              </a:rPr>
              <a:t> lieve deformazione estesa in lunghezza della lamiera;</a:t>
            </a:r>
          </a:p>
          <a:p>
            <a:pPr algn="ctr"/>
            <a:endParaRPr lang="it-IT" sz="800" dirty="0">
              <a:latin typeface="Arial Black" pitchFamily="34" charset="0"/>
            </a:endParaRPr>
          </a:p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abrasione:</a:t>
            </a:r>
            <a:r>
              <a:rPr lang="it-IT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sz="2400" dirty="0" smtClean="0">
                <a:latin typeface="Arial Black" pitchFamily="34" charset="0"/>
              </a:rPr>
              <a:t>escoriazione della vernice e dello stucco di fondo;</a:t>
            </a:r>
          </a:p>
          <a:p>
            <a:pPr algn="ctr"/>
            <a:endParaRPr lang="it-IT" sz="800" dirty="0">
              <a:latin typeface="Arial Black" pitchFamily="34" charset="0"/>
            </a:endParaRPr>
          </a:p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espansione:</a:t>
            </a:r>
            <a:r>
              <a:rPr lang="it-IT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sz="2400" dirty="0" smtClean="0">
                <a:latin typeface="Arial Black" pitchFamily="34" charset="0"/>
              </a:rPr>
              <a:t>aumento della superficie delle lamiere sottoposte ad un urto che ha creato incurvatura.</a:t>
            </a:r>
          </a:p>
        </p:txBody>
      </p:sp>
      <p:sp>
        <p:nvSpPr>
          <p:cNvPr id="10245" name="CasellaDiTesto 7"/>
          <p:cNvSpPr txBox="1">
            <a:spLocks noChangeArrowheads="1"/>
          </p:cNvSpPr>
          <p:nvPr/>
        </p:nvSpPr>
        <p:spPr bwMode="auto">
          <a:xfrm>
            <a:off x="0" y="50004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Denominazione delle deformazioni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sellaDiTesto 9"/>
          <p:cNvSpPr txBox="1">
            <a:spLocks noChangeArrowheads="1"/>
          </p:cNvSpPr>
          <p:nvPr/>
        </p:nvSpPr>
        <p:spPr bwMode="auto">
          <a:xfrm>
            <a:off x="214282" y="1142984"/>
            <a:ext cx="8715436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200" dirty="0" smtClean="0">
                <a:latin typeface="Arial Black" pitchFamily="34" charset="0"/>
              </a:rPr>
              <a:t>In un </a:t>
            </a:r>
            <a:r>
              <a:rPr lang="it-IT" sz="2200" dirty="0" smtClean="0">
                <a:solidFill>
                  <a:srgbClr val="0000CC"/>
                </a:solidFill>
                <a:latin typeface="Arial Black" pitchFamily="34" charset="0"/>
              </a:rPr>
              <a:t>incidente stradale</a:t>
            </a:r>
            <a:r>
              <a:rPr lang="it-IT" sz="2200" dirty="0" smtClean="0">
                <a:latin typeface="Arial Black" pitchFamily="34" charset="0"/>
              </a:rPr>
              <a:t>, l’</a:t>
            </a:r>
            <a:r>
              <a:rPr lang="it-IT" sz="2200" b="1" u="sng" dirty="0" smtClean="0">
                <a:solidFill>
                  <a:srgbClr val="FF0000"/>
                </a:solidFill>
                <a:latin typeface="Arial Black" pitchFamily="34" charset="0"/>
              </a:rPr>
              <a:t>urto</a:t>
            </a:r>
            <a:r>
              <a:rPr lang="it-IT" sz="2200" dirty="0" smtClean="0">
                <a:latin typeface="Arial Black" pitchFamily="34" charset="0"/>
              </a:rPr>
              <a:t> può essenzialmente classificarsi come:</a:t>
            </a:r>
          </a:p>
          <a:p>
            <a:pPr algn="ctr"/>
            <a:endParaRPr lang="it-IT" sz="1600" dirty="0">
              <a:latin typeface="Arial Black" pitchFamily="34" charset="0"/>
            </a:endParaRPr>
          </a:p>
          <a:p>
            <a:pPr algn="ctr"/>
            <a:r>
              <a:rPr lang="it-IT" sz="2200" b="1" u="sng" dirty="0" smtClean="0">
                <a:solidFill>
                  <a:srgbClr val="FF0000"/>
                </a:solidFill>
                <a:latin typeface="Arial Black" pitchFamily="34" charset="0"/>
              </a:rPr>
              <a:t>urto convergente:</a:t>
            </a:r>
            <a:r>
              <a:rPr lang="it-IT" sz="2200" dirty="0" smtClean="0">
                <a:latin typeface="Arial Black" pitchFamily="34" charset="0"/>
              </a:rPr>
              <a:t> </a:t>
            </a:r>
            <a:r>
              <a:rPr lang="it-IT" sz="2200" dirty="0">
                <a:latin typeface="Arial Black" pitchFamily="34" charset="0"/>
              </a:rPr>
              <a:t>quando la </a:t>
            </a:r>
            <a:r>
              <a:rPr lang="it-IT" sz="2200" dirty="0" smtClean="0">
                <a:latin typeface="Arial Black" pitchFamily="34" charset="0"/>
              </a:rPr>
              <a:t>sua direzione converge </a:t>
            </a:r>
            <a:r>
              <a:rPr lang="it-IT" sz="2200" dirty="0">
                <a:latin typeface="Arial Black" pitchFamily="34" charset="0"/>
              </a:rPr>
              <a:t>verso l’asse longitudinale del </a:t>
            </a:r>
            <a:r>
              <a:rPr lang="it-IT" sz="2200" dirty="0" smtClean="0">
                <a:latin typeface="Arial Black" pitchFamily="34" charset="0"/>
              </a:rPr>
              <a:t>veicolo;</a:t>
            </a:r>
            <a:endParaRPr lang="it-IT" sz="2200" dirty="0">
              <a:latin typeface="Arial Black" pitchFamily="34" charset="0"/>
            </a:endParaRPr>
          </a:p>
          <a:p>
            <a:pPr algn="ctr"/>
            <a:r>
              <a:rPr lang="it-IT" sz="2200" b="1" u="sng" dirty="0" smtClean="0">
                <a:solidFill>
                  <a:srgbClr val="FF0000"/>
                </a:solidFill>
                <a:latin typeface="Arial Black" pitchFamily="34" charset="0"/>
              </a:rPr>
              <a:t>urto ortogonale:</a:t>
            </a:r>
            <a:r>
              <a:rPr lang="it-IT" sz="2200" dirty="0" smtClean="0">
                <a:latin typeface="Arial Black" pitchFamily="34" charset="0"/>
              </a:rPr>
              <a:t> </a:t>
            </a:r>
            <a:r>
              <a:rPr lang="it-IT" sz="2200" dirty="0">
                <a:latin typeface="Arial Black" pitchFamily="34" charset="0"/>
              </a:rPr>
              <a:t>quando l’urto avviene con direzione ortogonale </a:t>
            </a:r>
            <a:r>
              <a:rPr lang="it-IT" sz="2200" dirty="0" smtClean="0">
                <a:latin typeface="Arial Black" pitchFamily="34" charset="0"/>
              </a:rPr>
              <a:t>all’asse longitudinale del veicolo;</a:t>
            </a:r>
            <a:endParaRPr lang="it-IT" sz="2200" dirty="0">
              <a:latin typeface="Arial Black" pitchFamily="34" charset="0"/>
            </a:endParaRPr>
          </a:p>
          <a:p>
            <a:pPr algn="ctr"/>
            <a:r>
              <a:rPr lang="it-IT" sz="2200" b="1" u="sng" dirty="0" smtClean="0">
                <a:solidFill>
                  <a:srgbClr val="FF0000"/>
                </a:solidFill>
                <a:latin typeface="Arial Black" pitchFamily="34" charset="0"/>
              </a:rPr>
              <a:t>urto coassiale:</a:t>
            </a:r>
            <a:r>
              <a:rPr lang="it-IT" sz="2200" dirty="0" smtClean="0">
                <a:latin typeface="Arial Black" pitchFamily="34" charset="0"/>
              </a:rPr>
              <a:t> </a:t>
            </a:r>
            <a:r>
              <a:rPr lang="it-IT" sz="2200" dirty="0">
                <a:latin typeface="Arial Black" pitchFamily="34" charset="0"/>
              </a:rPr>
              <a:t>quando l’applicazione delle </a:t>
            </a:r>
            <a:r>
              <a:rPr lang="it-IT" sz="2200" dirty="0" smtClean="0">
                <a:latin typeface="Arial Black" pitchFamily="34" charset="0"/>
              </a:rPr>
              <a:t>forze </a:t>
            </a:r>
            <a:r>
              <a:rPr lang="it-IT" sz="2200" dirty="0">
                <a:latin typeface="Arial Black" pitchFamily="34" charset="0"/>
              </a:rPr>
              <a:t>causa un danno alla parte anteriore o alla parte posteriore </a:t>
            </a:r>
            <a:r>
              <a:rPr lang="it-IT" sz="2200" dirty="0" smtClean="0">
                <a:latin typeface="Arial Black" pitchFamily="34" charset="0"/>
              </a:rPr>
              <a:t>del veicolo, </a:t>
            </a:r>
            <a:r>
              <a:rPr lang="it-IT" sz="2200" dirty="0">
                <a:latin typeface="Arial Black" pitchFamily="34" charset="0"/>
              </a:rPr>
              <a:t>con direzione parallela all’asse </a:t>
            </a:r>
            <a:r>
              <a:rPr lang="it-IT" sz="2200" dirty="0" smtClean="0">
                <a:latin typeface="Arial Black" pitchFamily="34" charset="0"/>
              </a:rPr>
              <a:t>longitudinale;</a:t>
            </a:r>
            <a:endParaRPr lang="it-IT" sz="2200" dirty="0">
              <a:latin typeface="Arial Black" pitchFamily="34" charset="0"/>
            </a:endParaRPr>
          </a:p>
          <a:p>
            <a:pPr algn="ctr"/>
            <a:r>
              <a:rPr lang="it-IT" sz="2200" b="1" u="sng" dirty="0" smtClean="0">
                <a:solidFill>
                  <a:srgbClr val="FF0000"/>
                </a:solidFill>
                <a:latin typeface="Arial Black" pitchFamily="34" charset="0"/>
              </a:rPr>
              <a:t>urto tangenziale:</a:t>
            </a:r>
            <a:r>
              <a:rPr lang="it-IT" sz="2200" dirty="0" smtClean="0">
                <a:latin typeface="Arial Black" pitchFamily="34" charset="0"/>
              </a:rPr>
              <a:t> </a:t>
            </a:r>
            <a:r>
              <a:rPr lang="it-IT" sz="2200" dirty="0">
                <a:latin typeface="Arial Black" pitchFamily="34" charset="0"/>
              </a:rPr>
              <a:t>quando l’urto ha il punto di applicazione sul limite del </a:t>
            </a:r>
            <a:r>
              <a:rPr lang="it-IT" sz="2200" dirty="0" smtClean="0">
                <a:latin typeface="Arial Black" pitchFamily="34" charset="0"/>
              </a:rPr>
              <a:t>veicolo, </a:t>
            </a:r>
            <a:r>
              <a:rPr lang="it-IT" sz="2200" dirty="0">
                <a:latin typeface="Arial Black" pitchFamily="34" charset="0"/>
              </a:rPr>
              <a:t>con direzione parallela </a:t>
            </a:r>
            <a:r>
              <a:rPr lang="it-IT" sz="2200" dirty="0" smtClean="0">
                <a:latin typeface="Arial Black" pitchFamily="34" charset="0"/>
              </a:rPr>
              <a:t>all’asse longitudinale.</a:t>
            </a:r>
            <a:endParaRPr lang="it-IT" sz="2200" dirty="0">
              <a:latin typeface="Arial Black" pitchFamily="34" charset="0"/>
            </a:endParaRPr>
          </a:p>
        </p:txBody>
      </p:sp>
      <p:sp>
        <p:nvSpPr>
          <p:cNvPr id="8197" name="CasellaDiTesto 13"/>
          <p:cNvSpPr txBox="1">
            <a:spLocks noChangeArrowheads="1"/>
          </p:cNvSpPr>
          <p:nvPr/>
        </p:nvSpPr>
        <p:spPr bwMode="auto">
          <a:xfrm>
            <a:off x="900113" y="496653"/>
            <a:ext cx="7343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Tipi d’urto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3"/>
          <p:cNvSpPr txBox="1">
            <a:spLocks noChangeArrowheads="1"/>
          </p:cNvSpPr>
          <p:nvPr/>
        </p:nvSpPr>
        <p:spPr bwMode="auto">
          <a:xfrm>
            <a:off x="285720" y="1142984"/>
            <a:ext cx="8643998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latin typeface="Arial Black" pitchFamily="34" charset="0"/>
              </a:rPr>
              <a:t>A seconda dell’</a:t>
            </a:r>
            <a:r>
              <a:rPr lang="it-IT" sz="2000" dirty="0" smtClean="0">
                <a:solidFill>
                  <a:srgbClr val="0000CC"/>
                </a:solidFill>
                <a:latin typeface="Arial Black" pitchFamily="34" charset="0"/>
              </a:rPr>
              <a:t>intensità</a:t>
            </a:r>
            <a:r>
              <a:rPr lang="it-IT" sz="2000" dirty="0" smtClean="0">
                <a:latin typeface="Arial Black" pitchFamily="34" charset="0"/>
              </a:rPr>
              <a:t>, si distinguono </a:t>
            </a:r>
            <a:r>
              <a:rPr lang="it-IT" sz="2000" b="1" u="sng" dirty="0" smtClean="0">
                <a:solidFill>
                  <a:srgbClr val="FF0000"/>
                </a:solidFill>
                <a:latin typeface="Arial Black" pitchFamily="34" charset="0"/>
              </a:rPr>
              <a:t>gli urti di:</a:t>
            </a:r>
          </a:p>
          <a:p>
            <a:pPr algn="ctr"/>
            <a:endParaRPr lang="it-IT" sz="1000" dirty="0" smtClean="0">
              <a:latin typeface="Arial Black" pitchFamily="34" charset="0"/>
            </a:endParaRPr>
          </a:p>
          <a:p>
            <a:pPr algn="ctr"/>
            <a:r>
              <a:rPr lang="it-IT" sz="2000" b="1" u="sng" dirty="0" smtClean="0">
                <a:solidFill>
                  <a:srgbClr val="FF0000"/>
                </a:solidFill>
                <a:latin typeface="Arial Black" pitchFamily="34" charset="0"/>
              </a:rPr>
              <a:t>lievissima intensità</a:t>
            </a:r>
            <a:r>
              <a:rPr lang="it-IT" sz="2000" dirty="0" smtClean="0">
                <a:latin typeface="Arial Black" pitchFamily="34" charset="0"/>
              </a:rPr>
              <a:t>, </a:t>
            </a:r>
            <a:r>
              <a:rPr lang="it-IT" sz="2000" dirty="0">
                <a:latin typeface="Arial Black" pitchFamily="34" charset="0"/>
              </a:rPr>
              <a:t>quando la deformazione si limita all’abrasione o </a:t>
            </a:r>
            <a:r>
              <a:rPr lang="it-IT" sz="2000" dirty="0" smtClean="0">
                <a:latin typeface="Arial Black" pitchFamily="34" charset="0"/>
              </a:rPr>
              <a:t>alla leggera ammaccatura;</a:t>
            </a:r>
            <a:endParaRPr lang="it-IT" sz="2000" dirty="0">
              <a:latin typeface="Arial Black" pitchFamily="34" charset="0"/>
            </a:endParaRPr>
          </a:p>
          <a:p>
            <a:pPr algn="ctr"/>
            <a:r>
              <a:rPr lang="it-IT" sz="2000" b="1" u="sng" dirty="0" smtClean="0">
                <a:solidFill>
                  <a:srgbClr val="FF0000"/>
                </a:solidFill>
                <a:latin typeface="Arial Black" pitchFamily="34" charset="0"/>
              </a:rPr>
              <a:t>lieve intensità</a:t>
            </a:r>
            <a:r>
              <a:rPr lang="it-IT" sz="2000" dirty="0" smtClean="0">
                <a:latin typeface="Arial Black" pitchFamily="34" charset="0"/>
              </a:rPr>
              <a:t>, </a:t>
            </a:r>
            <a:r>
              <a:rPr lang="it-IT" sz="2000" dirty="0">
                <a:latin typeface="Arial Black" pitchFamily="34" charset="0"/>
              </a:rPr>
              <a:t>quando la deformazione interessa i </a:t>
            </a:r>
            <a:r>
              <a:rPr lang="it-IT" sz="2000" dirty="0" err="1">
                <a:latin typeface="Arial Black" pitchFamily="34" charset="0"/>
              </a:rPr>
              <a:t>lamierati</a:t>
            </a:r>
            <a:r>
              <a:rPr lang="it-IT" sz="2000" dirty="0">
                <a:latin typeface="Arial Black" pitchFamily="34" charset="0"/>
              </a:rPr>
              <a:t> esterni ed in minima parte quelli </a:t>
            </a:r>
            <a:r>
              <a:rPr lang="it-IT" sz="2000" dirty="0" smtClean="0">
                <a:latin typeface="Arial Black" pitchFamily="34" charset="0"/>
              </a:rPr>
              <a:t>interni;</a:t>
            </a:r>
            <a:endParaRPr lang="it-IT" sz="2000" dirty="0">
              <a:latin typeface="Arial Black" pitchFamily="34" charset="0"/>
            </a:endParaRPr>
          </a:p>
          <a:p>
            <a:pPr algn="ctr"/>
            <a:r>
              <a:rPr lang="it-IT" sz="2000" b="1" u="sng" dirty="0" smtClean="0">
                <a:solidFill>
                  <a:srgbClr val="FF0000"/>
                </a:solidFill>
                <a:latin typeface="Arial Black" pitchFamily="34" charset="0"/>
              </a:rPr>
              <a:t>discreta intensità,</a:t>
            </a:r>
            <a:r>
              <a:rPr lang="it-IT" sz="2000" dirty="0" smtClean="0">
                <a:latin typeface="Arial Black" pitchFamily="34" charset="0"/>
              </a:rPr>
              <a:t> quando si </a:t>
            </a:r>
            <a:r>
              <a:rPr lang="it-IT" sz="2000" dirty="0">
                <a:latin typeface="Arial Black" pitchFamily="34" charset="0"/>
              </a:rPr>
              <a:t>deformano leggermente </a:t>
            </a:r>
            <a:r>
              <a:rPr lang="it-IT" sz="2000" dirty="0" smtClean="0">
                <a:latin typeface="Arial Black" pitchFamily="34" charset="0"/>
              </a:rPr>
              <a:t>anche i </a:t>
            </a:r>
            <a:r>
              <a:rPr lang="it-IT" sz="2000" dirty="0" err="1">
                <a:latin typeface="Arial Black" pitchFamily="34" charset="0"/>
              </a:rPr>
              <a:t>lamierati</a:t>
            </a:r>
            <a:r>
              <a:rPr lang="it-IT" sz="2000" dirty="0">
                <a:latin typeface="Arial Black" pitchFamily="34" charset="0"/>
              </a:rPr>
              <a:t> interni </a:t>
            </a:r>
            <a:r>
              <a:rPr lang="it-IT" sz="2000" dirty="0" smtClean="0">
                <a:latin typeface="Arial Black" pitchFamily="34" charset="0"/>
              </a:rPr>
              <a:t>senza, però, </a:t>
            </a:r>
            <a:r>
              <a:rPr lang="it-IT" sz="2000" dirty="0">
                <a:latin typeface="Arial Black" pitchFamily="34" charset="0"/>
              </a:rPr>
              <a:t>intaccare l’ossatura pur interessando qualche organo </a:t>
            </a:r>
            <a:r>
              <a:rPr lang="it-IT" sz="2000" dirty="0" smtClean="0">
                <a:latin typeface="Arial Black" pitchFamily="34" charset="0"/>
              </a:rPr>
              <a:t>meccanico;</a:t>
            </a:r>
            <a:endParaRPr lang="it-IT" sz="2000" b="1" u="sng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it-IT" sz="2000" b="1" u="sng" dirty="0" smtClean="0">
                <a:solidFill>
                  <a:srgbClr val="FF0000"/>
                </a:solidFill>
                <a:latin typeface="Arial Black" pitchFamily="34" charset="0"/>
              </a:rPr>
              <a:t>media intensità</a:t>
            </a:r>
            <a:r>
              <a:rPr lang="it-IT" sz="2000" dirty="0" smtClean="0">
                <a:latin typeface="Arial Black" pitchFamily="34" charset="0"/>
              </a:rPr>
              <a:t>, quando si </a:t>
            </a:r>
            <a:r>
              <a:rPr lang="it-IT" sz="2000" dirty="0">
                <a:latin typeface="Arial Black" pitchFamily="34" charset="0"/>
              </a:rPr>
              <a:t>producono </a:t>
            </a:r>
            <a:r>
              <a:rPr lang="it-IT" sz="2000" dirty="0" smtClean="0">
                <a:latin typeface="Arial Black" pitchFamily="34" charset="0"/>
              </a:rPr>
              <a:t>sensibili deformazioni </a:t>
            </a:r>
            <a:r>
              <a:rPr lang="it-IT" sz="2000" dirty="0">
                <a:latin typeface="Arial Black" pitchFamily="34" charset="0"/>
              </a:rPr>
              <a:t>all’ossatura e </a:t>
            </a:r>
            <a:r>
              <a:rPr lang="it-IT" sz="2000" dirty="0" smtClean="0">
                <a:latin typeface="Arial Black" pitchFamily="34" charset="0"/>
              </a:rPr>
              <a:t>danni agli organi meccanici;</a:t>
            </a:r>
            <a:endParaRPr lang="it-IT" sz="2000" dirty="0">
              <a:latin typeface="Arial Black" pitchFamily="34" charset="0"/>
            </a:endParaRPr>
          </a:p>
          <a:p>
            <a:pPr algn="ctr"/>
            <a:r>
              <a:rPr lang="it-IT" sz="2000" b="1" u="sng" dirty="0" smtClean="0">
                <a:solidFill>
                  <a:srgbClr val="FF0000"/>
                </a:solidFill>
                <a:latin typeface="Arial Black" pitchFamily="34" charset="0"/>
              </a:rPr>
              <a:t>notevole intensità</a:t>
            </a:r>
            <a:r>
              <a:rPr lang="it-IT" sz="2000" dirty="0" smtClean="0">
                <a:latin typeface="Arial Black" pitchFamily="34" charset="0"/>
              </a:rPr>
              <a:t>, quando occorre </a:t>
            </a:r>
            <a:r>
              <a:rPr lang="it-IT" sz="2000" dirty="0">
                <a:latin typeface="Arial Black" pitchFamily="34" charset="0"/>
              </a:rPr>
              <a:t>l’intervento del </a:t>
            </a:r>
            <a:r>
              <a:rPr lang="it-IT" sz="2000" dirty="0" err="1">
                <a:latin typeface="Arial Black" pitchFamily="34" charset="0"/>
              </a:rPr>
              <a:t>telarista</a:t>
            </a:r>
            <a:r>
              <a:rPr lang="it-IT" sz="2000" dirty="0">
                <a:latin typeface="Arial Black" pitchFamily="34" charset="0"/>
              </a:rPr>
              <a:t> per posa in </a:t>
            </a:r>
            <a:r>
              <a:rPr lang="it-IT" sz="2000" dirty="0" err="1">
                <a:latin typeface="Arial Black" pitchFamily="34" charset="0"/>
              </a:rPr>
              <a:t>dima</a:t>
            </a:r>
            <a:r>
              <a:rPr lang="it-IT" sz="2000" dirty="0">
                <a:latin typeface="Arial Black" pitchFamily="34" charset="0"/>
              </a:rPr>
              <a:t> della vettura e relativo controllo </a:t>
            </a:r>
            <a:r>
              <a:rPr lang="it-IT" sz="2000" dirty="0" smtClean="0">
                <a:latin typeface="Arial Black" pitchFamily="34" charset="0"/>
              </a:rPr>
              <a:t>misure;</a:t>
            </a:r>
            <a:endParaRPr lang="it-IT" sz="2000" dirty="0">
              <a:latin typeface="Arial Black" pitchFamily="34" charset="0"/>
            </a:endParaRPr>
          </a:p>
          <a:p>
            <a:pPr algn="ctr"/>
            <a:r>
              <a:rPr lang="it-IT" sz="2000" b="1" u="sng" dirty="0" smtClean="0">
                <a:solidFill>
                  <a:srgbClr val="FF0000"/>
                </a:solidFill>
                <a:latin typeface="Arial Black" pitchFamily="34" charset="0"/>
              </a:rPr>
              <a:t>estrema intensità</a:t>
            </a:r>
            <a:r>
              <a:rPr lang="it-IT" sz="2000" dirty="0" smtClean="0">
                <a:latin typeface="Arial Black" pitchFamily="34" charset="0"/>
              </a:rPr>
              <a:t>, quando gli urti rendono </a:t>
            </a:r>
            <a:r>
              <a:rPr lang="it-IT" sz="2000" dirty="0">
                <a:latin typeface="Arial Black" pitchFamily="34" charset="0"/>
              </a:rPr>
              <a:t>la riparazione </a:t>
            </a:r>
            <a:r>
              <a:rPr lang="it-IT" sz="2000" dirty="0" smtClean="0">
                <a:latin typeface="Arial Black" pitchFamily="34" charset="0"/>
              </a:rPr>
              <a:t>anti-economica</a:t>
            </a:r>
            <a:r>
              <a:rPr lang="it-IT" sz="2000" dirty="0">
                <a:latin typeface="Arial Black" pitchFamily="34" charset="0"/>
              </a:rPr>
              <a:t>.</a:t>
            </a:r>
          </a:p>
        </p:txBody>
      </p:sp>
      <p:sp>
        <p:nvSpPr>
          <p:cNvPr id="9221" name="CasellaDiTesto 7"/>
          <p:cNvSpPr txBox="1">
            <a:spLocks noChangeArrowheads="1"/>
          </p:cNvSpPr>
          <p:nvPr/>
        </p:nvSpPr>
        <p:spPr bwMode="auto">
          <a:xfrm>
            <a:off x="0" y="47625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Classificazione delle intensità d’urto</a:t>
            </a:r>
            <a:endParaRPr lang="it-IT" sz="35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sellaDiTesto 3"/>
          <p:cNvSpPr txBox="1">
            <a:spLocks noChangeArrowheads="1"/>
          </p:cNvSpPr>
          <p:nvPr/>
        </p:nvSpPr>
        <p:spPr bwMode="auto">
          <a:xfrm>
            <a:off x="1116013" y="908050"/>
            <a:ext cx="7056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it-IT" sz="3200" b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293" name="CasellaDiTesto 3"/>
          <p:cNvSpPr txBox="1">
            <a:spLocks noChangeArrowheads="1"/>
          </p:cNvSpPr>
          <p:nvPr/>
        </p:nvSpPr>
        <p:spPr bwMode="auto">
          <a:xfrm>
            <a:off x="142844" y="1214422"/>
            <a:ext cx="885831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Arial Black" pitchFamily="34" charset="0"/>
              </a:rPr>
              <a:t>Per la </a:t>
            </a:r>
            <a:r>
              <a:rPr lang="it-IT" sz="2400" b="1" u="sng" dirty="0">
                <a:solidFill>
                  <a:srgbClr val="FF0000"/>
                </a:solidFill>
                <a:latin typeface="Arial Black" pitchFamily="34" charset="0"/>
              </a:rPr>
              <a:t>diagnosi corretta di un </a:t>
            </a:r>
            <a:r>
              <a:rPr lang="it-IT" sz="2400" b="1" u="sng" dirty="0" smtClean="0">
                <a:solidFill>
                  <a:srgbClr val="FF0000"/>
                </a:solidFill>
                <a:latin typeface="Arial Black" pitchFamily="34" charset="0"/>
              </a:rPr>
              <a:t>danno</a:t>
            </a:r>
            <a:r>
              <a:rPr lang="it-IT" sz="2400" dirty="0" smtClean="0">
                <a:latin typeface="Arial Black" pitchFamily="34" charset="0"/>
              </a:rPr>
              <a:t>, dovuto ad un incidente stradale, </a:t>
            </a:r>
            <a:r>
              <a:rPr lang="it-IT" sz="2400" dirty="0">
                <a:latin typeface="Arial Black" pitchFamily="34" charset="0"/>
              </a:rPr>
              <a:t>è indispensabile: </a:t>
            </a:r>
            <a:endParaRPr lang="it-IT" sz="2400" dirty="0" smtClean="0">
              <a:latin typeface="Arial Black" pitchFamily="34" charset="0"/>
            </a:endParaRPr>
          </a:p>
          <a:p>
            <a:pPr algn="ctr"/>
            <a:endParaRPr lang="it-IT" sz="800" dirty="0">
              <a:latin typeface="Arial Black" pitchFamily="34" charset="0"/>
            </a:endParaRPr>
          </a:p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►</a:t>
            </a:r>
            <a:r>
              <a:rPr lang="it-IT" sz="2400" dirty="0" smtClean="0">
                <a:latin typeface="Arial Black" pitchFamily="34" charset="0"/>
              </a:rPr>
              <a:t> </a:t>
            </a:r>
            <a:r>
              <a:rPr lang="it-IT" sz="2400" dirty="0">
                <a:latin typeface="Arial Black" pitchFamily="34" charset="0"/>
              </a:rPr>
              <a:t>effettuare un accurato </a:t>
            </a:r>
            <a:r>
              <a:rPr lang="it-IT" sz="2400" b="1" u="sng" dirty="0">
                <a:solidFill>
                  <a:srgbClr val="FF0000"/>
                </a:solidFill>
                <a:latin typeface="Arial Black" pitchFamily="34" charset="0"/>
              </a:rPr>
              <a:t>esame visivo</a:t>
            </a:r>
            <a:r>
              <a:rPr lang="it-IT" sz="2400" dirty="0">
                <a:latin typeface="Arial Black" pitchFamily="34" charset="0"/>
              </a:rPr>
              <a:t> del veicolo danneggiato; </a:t>
            </a:r>
          </a:p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►</a:t>
            </a:r>
            <a:r>
              <a:rPr lang="it-IT" sz="2400" dirty="0" smtClean="0">
                <a:latin typeface="Arial Black" pitchFamily="34" charset="0"/>
              </a:rPr>
              <a:t> </a:t>
            </a:r>
            <a:r>
              <a:rPr lang="it-IT" sz="2400" b="1" u="sng" dirty="0">
                <a:solidFill>
                  <a:srgbClr val="FF0000"/>
                </a:solidFill>
                <a:latin typeface="Arial Black" pitchFamily="34" charset="0"/>
              </a:rPr>
              <a:t>individuare i particolari danneggiati</a:t>
            </a:r>
            <a:r>
              <a:rPr lang="it-IT" sz="2400" dirty="0">
                <a:latin typeface="Arial Black" pitchFamily="34" charset="0"/>
              </a:rPr>
              <a:t> e segnalarli sulla </a:t>
            </a:r>
            <a:r>
              <a:rPr lang="it-IT" sz="2400" b="1" dirty="0">
                <a:solidFill>
                  <a:srgbClr val="0000CC"/>
                </a:solidFill>
                <a:latin typeface="Arial Black" pitchFamily="34" charset="0"/>
              </a:rPr>
              <a:t>scheda di </a:t>
            </a:r>
            <a:r>
              <a:rPr lang="it-IT" sz="2400" b="1" dirty="0" smtClean="0">
                <a:solidFill>
                  <a:srgbClr val="0000CC"/>
                </a:solidFill>
                <a:latin typeface="Arial Black" pitchFamily="34" charset="0"/>
              </a:rPr>
              <a:t>lavorazione</a:t>
            </a:r>
            <a:r>
              <a:rPr lang="it-IT" sz="2400" dirty="0" smtClean="0">
                <a:latin typeface="Arial Black" pitchFamily="34" charset="0"/>
              </a:rPr>
              <a:t>.</a:t>
            </a:r>
          </a:p>
          <a:p>
            <a:pPr algn="ctr"/>
            <a:r>
              <a:rPr lang="it-IT" sz="2400" dirty="0" smtClean="0">
                <a:latin typeface="Arial Black" pitchFamily="34" charset="0"/>
              </a:rPr>
              <a:t>Qualora </a:t>
            </a:r>
            <a:r>
              <a:rPr lang="it-IT" sz="2400" dirty="0">
                <a:latin typeface="Arial Black" pitchFamily="34" charset="0"/>
              </a:rPr>
              <a:t>dopo l’esame visivo dovessero permanere dubbi di deformazioni su parti strutturali della scocca si può ricorrere alla </a:t>
            </a:r>
            <a:r>
              <a:rPr lang="it-IT" sz="2400" u="sng" dirty="0">
                <a:latin typeface="Arial Black" pitchFamily="34" charset="0"/>
              </a:rPr>
              <a:t>verifica </a:t>
            </a:r>
            <a:r>
              <a:rPr lang="it-IT" sz="2400" u="sng" dirty="0" smtClean="0">
                <a:latin typeface="Arial Black" pitchFamily="34" charset="0"/>
              </a:rPr>
              <a:t>dell’assetto </a:t>
            </a:r>
            <a:r>
              <a:rPr lang="it-IT" sz="2400" u="sng" dirty="0">
                <a:latin typeface="Arial Black" pitchFamily="34" charset="0"/>
              </a:rPr>
              <a:t>ruote</a:t>
            </a:r>
            <a:r>
              <a:rPr lang="it-IT" sz="2400" dirty="0">
                <a:latin typeface="Arial Black" pitchFamily="34" charset="0"/>
              </a:rPr>
              <a:t> e se necessario al </a:t>
            </a:r>
            <a:r>
              <a:rPr lang="it-IT" sz="2400" u="sng" dirty="0">
                <a:latin typeface="Arial Black" pitchFamily="34" charset="0"/>
              </a:rPr>
              <a:t>controllo dimensionale della scocca</a:t>
            </a:r>
            <a:r>
              <a:rPr lang="it-IT" sz="2400" dirty="0">
                <a:latin typeface="Arial Black" pitchFamily="34" charset="0"/>
              </a:rPr>
              <a:t> mediante calibro o banco di riscontro.</a:t>
            </a:r>
            <a:endParaRPr lang="it-IT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296" name="CasellaDiTesto 7"/>
          <p:cNvSpPr txBox="1">
            <a:spLocks noChangeArrowheads="1"/>
          </p:cNvSpPr>
          <p:nvPr/>
        </p:nvSpPr>
        <p:spPr bwMode="auto">
          <a:xfrm>
            <a:off x="285720" y="476250"/>
            <a:ext cx="86439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Diagnosi di </a:t>
            </a:r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un veicolo sinistrato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sellaDiTesto 3"/>
          <p:cNvSpPr txBox="1">
            <a:spLocks noChangeArrowheads="1"/>
          </p:cNvSpPr>
          <p:nvPr/>
        </p:nvSpPr>
        <p:spPr bwMode="auto">
          <a:xfrm>
            <a:off x="1116013" y="908050"/>
            <a:ext cx="7056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it-IT" sz="3200" b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293" name="CasellaDiTesto 3"/>
          <p:cNvSpPr txBox="1">
            <a:spLocks noChangeArrowheads="1"/>
          </p:cNvSpPr>
          <p:nvPr/>
        </p:nvSpPr>
        <p:spPr bwMode="auto">
          <a:xfrm>
            <a:off x="-36512" y="1200150"/>
            <a:ext cx="9144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latin typeface="Arial Black" pitchFamily="34" charset="0"/>
              </a:rPr>
              <a:t>L’esame visivo consente di </a:t>
            </a:r>
            <a:r>
              <a:rPr lang="it-IT" sz="2000" dirty="0" smtClean="0">
                <a:latin typeface="Arial Black" pitchFamily="34" charset="0"/>
              </a:rPr>
              <a:t>stabilire </a:t>
            </a:r>
            <a:r>
              <a:rPr lang="it-IT" sz="2000" dirty="0">
                <a:latin typeface="Arial Black" pitchFamily="34" charset="0"/>
              </a:rPr>
              <a:t>la </a:t>
            </a:r>
            <a:r>
              <a:rPr lang="it-IT" sz="2000" dirty="0">
                <a:solidFill>
                  <a:srgbClr val="FF0000"/>
                </a:solidFill>
                <a:latin typeface="Arial Black" pitchFamily="34" charset="0"/>
              </a:rPr>
              <a:t>metodologia </a:t>
            </a:r>
            <a:r>
              <a:rPr lang="it-IT" sz="2000" dirty="0" err="1">
                <a:solidFill>
                  <a:srgbClr val="FF0000"/>
                </a:solidFill>
                <a:latin typeface="Arial Black" pitchFamily="34" charset="0"/>
              </a:rPr>
              <a:t>riparativa</a:t>
            </a:r>
            <a:r>
              <a:rPr lang="it-IT" sz="2000" dirty="0">
                <a:latin typeface="Arial Black" pitchFamily="34" charset="0"/>
              </a:rPr>
              <a:t> del </a:t>
            </a:r>
            <a:r>
              <a:rPr lang="it-IT" sz="2000" dirty="0" smtClean="0">
                <a:latin typeface="Arial Black" pitchFamily="34" charset="0"/>
              </a:rPr>
              <a:t>veicolo </a:t>
            </a:r>
            <a:r>
              <a:rPr lang="it-IT" sz="2000" dirty="0">
                <a:latin typeface="Arial Black" pitchFamily="34" charset="0"/>
              </a:rPr>
              <a:t>o dei soli </a:t>
            </a:r>
            <a:r>
              <a:rPr lang="it-IT" sz="2000" dirty="0" smtClean="0">
                <a:latin typeface="Arial Black" pitchFamily="34" charset="0"/>
              </a:rPr>
              <a:t>elementi </a:t>
            </a:r>
            <a:r>
              <a:rPr lang="it-IT" sz="2000" dirty="0">
                <a:latin typeface="Arial Black" pitchFamily="34" charset="0"/>
              </a:rPr>
              <a:t>danneggiati, in funzione della difficoltà che presenta l’intervento </a:t>
            </a:r>
            <a:r>
              <a:rPr lang="it-IT" sz="2000" dirty="0" smtClean="0">
                <a:latin typeface="Arial Black" pitchFamily="34" charset="0"/>
              </a:rPr>
              <a:t>di riparazione dello stesso. </a:t>
            </a:r>
            <a:r>
              <a:rPr lang="it-IT" sz="2000" dirty="0">
                <a:latin typeface="Arial Black" pitchFamily="34" charset="0"/>
              </a:rPr>
              <a:t/>
            </a:r>
            <a:br>
              <a:rPr lang="it-IT" sz="2000" dirty="0">
                <a:latin typeface="Arial Black" pitchFamily="34" charset="0"/>
              </a:rPr>
            </a:br>
            <a:r>
              <a:rPr lang="it-IT" sz="2000" dirty="0">
                <a:latin typeface="Arial Black" pitchFamily="34" charset="0"/>
              </a:rPr>
              <a:t>Con riferimento al tipo di danno e al suo </a:t>
            </a:r>
            <a:r>
              <a:rPr lang="it-IT" sz="2000" b="1" u="sng" dirty="0">
                <a:solidFill>
                  <a:srgbClr val="FF0000"/>
                </a:solidFill>
                <a:latin typeface="Arial Black" pitchFamily="34" charset="0"/>
              </a:rPr>
              <a:t>grado di difficoltà per la riparazione</a:t>
            </a:r>
            <a:r>
              <a:rPr lang="it-IT" sz="2000" dirty="0">
                <a:latin typeface="Arial Black" pitchFamily="34" charset="0"/>
              </a:rPr>
              <a:t> (</a:t>
            </a:r>
            <a:r>
              <a:rPr lang="it-IT" sz="2000" b="1" u="sng" dirty="0">
                <a:solidFill>
                  <a:srgbClr val="FF0000"/>
                </a:solidFill>
                <a:latin typeface="Arial Black" pitchFamily="34" charset="0"/>
              </a:rPr>
              <a:t>lieve</a:t>
            </a:r>
            <a:r>
              <a:rPr lang="it-IT" sz="2000" dirty="0">
                <a:latin typeface="Arial Black" pitchFamily="34" charset="0"/>
              </a:rPr>
              <a:t>, </a:t>
            </a:r>
            <a:r>
              <a:rPr lang="it-IT" sz="2000" b="1" u="sng" dirty="0">
                <a:solidFill>
                  <a:srgbClr val="FF0000"/>
                </a:solidFill>
                <a:latin typeface="Arial Black" pitchFamily="34" charset="0"/>
              </a:rPr>
              <a:t>medio</a:t>
            </a:r>
            <a:r>
              <a:rPr lang="it-IT" sz="2000" dirty="0">
                <a:latin typeface="Arial Black" pitchFamily="34" charset="0"/>
              </a:rPr>
              <a:t>, </a:t>
            </a:r>
            <a:r>
              <a:rPr lang="it-IT" sz="2000" b="1" u="sng" dirty="0">
                <a:solidFill>
                  <a:srgbClr val="FF0000"/>
                </a:solidFill>
                <a:latin typeface="Arial Black" pitchFamily="34" charset="0"/>
              </a:rPr>
              <a:t>grave</a:t>
            </a:r>
            <a:r>
              <a:rPr lang="it-IT" sz="2000" dirty="0" smtClean="0">
                <a:latin typeface="Arial Black" pitchFamily="34" charset="0"/>
              </a:rPr>
              <a:t>), </a:t>
            </a:r>
            <a:r>
              <a:rPr lang="it-IT" sz="2000" dirty="0">
                <a:latin typeface="Arial Black" pitchFamily="34" charset="0"/>
              </a:rPr>
              <a:t>occorre definire il </a:t>
            </a:r>
            <a:r>
              <a:rPr lang="it-IT" sz="2000" b="1" dirty="0">
                <a:solidFill>
                  <a:srgbClr val="0000CC"/>
                </a:solidFill>
                <a:latin typeface="Arial Black" pitchFamily="34" charset="0"/>
              </a:rPr>
              <a:t>tempo di intervento</a:t>
            </a:r>
            <a:r>
              <a:rPr lang="it-IT" sz="2000" dirty="0">
                <a:latin typeface="Arial Black" pitchFamily="34" charset="0"/>
              </a:rPr>
              <a:t> </a:t>
            </a:r>
            <a:r>
              <a:rPr lang="it-IT" sz="2000" dirty="0" smtClean="0">
                <a:latin typeface="Arial Black" pitchFamily="34" charset="0"/>
              </a:rPr>
              <a:t>considerando, </a:t>
            </a:r>
            <a:r>
              <a:rPr lang="it-IT" sz="2000" dirty="0">
                <a:latin typeface="Arial Black" pitchFamily="34" charset="0"/>
              </a:rPr>
              <a:t>per ogni </a:t>
            </a:r>
            <a:r>
              <a:rPr lang="it-IT" sz="2000" dirty="0" smtClean="0">
                <a:latin typeface="Arial Black" pitchFamily="34" charset="0"/>
              </a:rPr>
              <a:t>elemento danneggiato, </a:t>
            </a:r>
            <a:r>
              <a:rPr lang="it-IT" sz="2000" dirty="0">
                <a:latin typeface="Arial Black" pitchFamily="34" charset="0"/>
              </a:rPr>
              <a:t>le voci</a:t>
            </a:r>
            <a:r>
              <a:rPr lang="it-IT" sz="2000" dirty="0" smtClean="0">
                <a:latin typeface="Arial Black" pitchFamily="34" charset="0"/>
              </a:rPr>
              <a:t>:</a:t>
            </a:r>
          </a:p>
          <a:p>
            <a:pPr algn="ctr"/>
            <a:r>
              <a:rPr lang="it-IT" sz="2000" dirty="0" smtClean="0">
                <a:latin typeface="Arial Black" pitchFamily="34" charset="0"/>
              </a:rPr>
              <a:t> </a:t>
            </a:r>
            <a:endParaRPr lang="it-IT" sz="2000" dirty="0">
              <a:latin typeface="Arial Black" pitchFamily="34" charset="0"/>
            </a:endParaRPr>
          </a:p>
          <a:p>
            <a:pPr algn="ctr"/>
            <a:r>
              <a:rPr lang="it-IT" sz="2000" b="1" dirty="0" smtClean="0">
                <a:solidFill>
                  <a:srgbClr val="0000CC"/>
                </a:solidFill>
                <a:latin typeface="Arial Black" pitchFamily="34" charset="0"/>
              </a:rPr>
              <a:t>● </a:t>
            </a:r>
            <a:r>
              <a:rPr lang="it-IT" sz="2000" dirty="0">
                <a:latin typeface="Arial Black" pitchFamily="34" charset="0"/>
              </a:rPr>
              <a:t>stacco e riattacco (</a:t>
            </a:r>
            <a:r>
              <a:rPr lang="it-IT" sz="2000" dirty="0" smtClean="0">
                <a:latin typeface="Arial Black" pitchFamily="34" charset="0"/>
              </a:rPr>
              <a:t>SR); </a:t>
            </a:r>
            <a:r>
              <a:rPr lang="it-IT" sz="2000" dirty="0">
                <a:latin typeface="Arial Black" pitchFamily="34" charset="0"/>
              </a:rPr>
              <a:t/>
            </a:r>
            <a:br>
              <a:rPr lang="it-IT" sz="2000" dirty="0">
                <a:latin typeface="Arial Black" pitchFamily="34" charset="0"/>
              </a:rPr>
            </a:br>
            <a:r>
              <a:rPr lang="it-IT" sz="2000" b="1" dirty="0" smtClean="0">
                <a:solidFill>
                  <a:srgbClr val="0000CC"/>
                </a:solidFill>
                <a:latin typeface="Arial Black" pitchFamily="34" charset="0"/>
              </a:rPr>
              <a:t>●</a:t>
            </a:r>
            <a:r>
              <a:rPr lang="it-IT" sz="2000" dirty="0" smtClean="0">
                <a:latin typeface="Arial Black" pitchFamily="34" charset="0"/>
              </a:rPr>
              <a:t> </a:t>
            </a:r>
            <a:r>
              <a:rPr lang="it-IT" sz="2000" dirty="0">
                <a:latin typeface="Arial Black" pitchFamily="34" charset="0"/>
              </a:rPr>
              <a:t>controllo al banco </a:t>
            </a:r>
            <a:r>
              <a:rPr lang="it-IT" sz="2000" dirty="0" smtClean="0">
                <a:latin typeface="Arial Black" pitchFamily="34" charset="0"/>
              </a:rPr>
              <a:t>di riscontro (se </a:t>
            </a:r>
            <a:r>
              <a:rPr lang="it-IT" sz="2000" dirty="0">
                <a:latin typeface="Arial Black" pitchFamily="34" charset="0"/>
              </a:rPr>
              <a:t>necessario); </a:t>
            </a:r>
            <a:br>
              <a:rPr lang="it-IT" sz="2000" dirty="0">
                <a:latin typeface="Arial Black" pitchFamily="34" charset="0"/>
              </a:rPr>
            </a:br>
            <a:r>
              <a:rPr lang="it-IT" sz="2000" b="1" dirty="0" smtClean="0">
                <a:solidFill>
                  <a:srgbClr val="0000CC"/>
                </a:solidFill>
                <a:latin typeface="Arial Black" pitchFamily="34" charset="0"/>
              </a:rPr>
              <a:t>●</a:t>
            </a:r>
            <a:r>
              <a:rPr lang="it-IT" sz="2000" dirty="0" smtClean="0">
                <a:latin typeface="Arial Black" pitchFamily="34" charset="0"/>
              </a:rPr>
              <a:t> </a:t>
            </a:r>
            <a:r>
              <a:rPr lang="it-IT" sz="2000" dirty="0" err="1">
                <a:latin typeface="Arial Black" pitchFamily="34" charset="0"/>
              </a:rPr>
              <a:t>lattoneria</a:t>
            </a:r>
            <a:r>
              <a:rPr lang="it-IT" sz="2000" dirty="0">
                <a:latin typeface="Arial Black" pitchFamily="34" charset="0"/>
              </a:rPr>
              <a:t> (LA); </a:t>
            </a:r>
            <a:br>
              <a:rPr lang="it-IT" sz="2000" dirty="0">
                <a:latin typeface="Arial Black" pitchFamily="34" charset="0"/>
              </a:rPr>
            </a:br>
            <a:r>
              <a:rPr lang="it-IT" sz="2000" b="1" dirty="0" smtClean="0">
                <a:solidFill>
                  <a:srgbClr val="0000CC"/>
                </a:solidFill>
                <a:latin typeface="Arial Black" pitchFamily="34" charset="0"/>
              </a:rPr>
              <a:t>●</a:t>
            </a:r>
            <a:r>
              <a:rPr lang="it-IT" sz="2000" b="1" dirty="0" smtClean="0">
                <a:latin typeface="Arial Black" pitchFamily="34" charset="0"/>
              </a:rPr>
              <a:t> </a:t>
            </a:r>
            <a:r>
              <a:rPr lang="it-IT" sz="2000" dirty="0">
                <a:latin typeface="Arial Black" pitchFamily="34" charset="0"/>
              </a:rPr>
              <a:t>verniciatura (VE</a:t>
            </a:r>
            <a:r>
              <a:rPr lang="it-IT" sz="2000" dirty="0" smtClean="0">
                <a:latin typeface="Arial Black" pitchFamily="34" charset="0"/>
              </a:rPr>
              <a:t>);</a:t>
            </a:r>
          </a:p>
          <a:p>
            <a:pPr algn="ctr"/>
            <a:r>
              <a:rPr lang="it-IT" sz="2000" b="1" dirty="0" smtClean="0">
                <a:solidFill>
                  <a:srgbClr val="0000CC"/>
                </a:solidFill>
                <a:latin typeface="Arial Black" pitchFamily="34" charset="0"/>
              </a:rPr>
              <a:t>● </a:t>
            </a:r>
            <a:r>
              <a:rPr lang="it-IT" sz="2000" dirty="0" smtClean="0">
                <a:latin typeface="Arial Black" pitchFamily="34" charset="0"/>
              </a:rPr>
              <a:t>meccanica (ME). </a:t>
            </a:r>
            <a:endParaRPr lang="it-IT" sz="2000" dirty="0">
              <a:latin typeface="Arial Black" pitchFamily="34" charset="0"/>
            </a:endParaRPr>
          </a:p>
        </p:txBody>
      </p:sp>
      <p:sp>
        <p:nvSpPr>
          <p:cNvPr id="12296" name="CasellaDiTesto 7"/>
          <p:cNvSpPr txBox="1">
            <a:spLocks noChangeArrowheads="1"/>
          </p:cNvSpPr>
          <p:nvPr/>
        </p:nvSpPr>
        <p:spPr bwMode="auto">
          <a:xfrm>
            <a:off x="285720" y="476250"/>
            <a:ext cx="86439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Diagnosi di </a:t>
            </a:r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un veicolo sinistrato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65&quot;/&gt;&lt;/object&gt;&lt;object type=&quot;3&quot; unique_id=&quot;10005&quot;&gt;&lt;property id=&quot;20148&quot; value=&quot;5&quot;/&gt;&lt;property id=&quot;20300&quot; value=&quot;Slide 2&quot;/&gt;&lt;property id=&quot;20307&quot; value=&quot;343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345&quot;/&gt;&lt;/object&gt;&lt;object type=&quot;3&quot; unique_id=&quot;10009&quot;&gt;&lt;property id=&quot;20148&quot; value=&quot;5&quot;/&gt;&lt;property id=&quot;20300&quot; value=&quot;Slide 6&quot;/&gt;&lt;property id=&quot;20307&quot; value=&quot;259&quot;/&gt;&lt;/object&gt;&lt;object type=&quot;3&quot; unique_id=&quot;10010&quot;&gt;&lt;property id=&quot;20148&quot; value=&quot;5&quot;/&gt;&lt;property id=&quot;20300&quot; value=&quot;Slide 7&quot;/&gt;&lt;property id=&quot;20307&quot; value=&quot;258&quot;/&gt;&lt;/object&gt;&lt;object type=&quot;3&quot; unique_id=&quot;10011&quot;&gt;&lt;property id=&quot;20148&quot; value=&quot;5&quot;/&gt;&lt;property id=&quot;20300&quot; value=&quot;Slide 8&quot;/&gt;&lt;property id=&quot;20307&quot; value=&quot;262&quot;/&gt;&lt;/object&gt;&lt;object type=&quot;3&quot; unique_id=&quot;10012&quot;&gt;&lt;property id=&quot;20148&quot; value=&quot;5&quot;/&gt;&lt;property id=&quot;20300&quot; value=&quot;Slide 9&quot;/&gt;&lt;property id=&quot;20307&quot; value=&quot;346&quot;/&gt;&lt;/object&gt;&lt;object type=&quot;3&quot; unique_id=&quot;10013&quot;&gt;&lt;property id=&quot;20148&quot; value=&quot;5&quot;/&gt;&lt;property id=&quot;20300&quot; value=&quot;Slide 10&quot;/&gt;&lt;property id=&quot;20307&quot; value=&quot;267&quot;/&gt;&lt;/object&gt;&lt;object type=&quot;3&quot; unique_id=&quot;10014&quot;&gt;&lt;property id=&quot;20148&quot; value=&quot;5&quot;/&gt;&lt;property id=&quot;20300&quot; value=&quot;Slide 11&quot;/&gt;&lt;property id=&quot;20307&quot; value=&quot;266&quot;/&gt;&lt;/object&gt;&lt;object type=&quot;3&quot; unique_id=&quot;10015&quot;&gt;&lt;property id=&quot;20148&quot; value=&quot;5&quot;/&gt;&lt;property id=&quot;20300&quot; value=&quot;Slide 12&quot;/&gt;&lt;property id=&quot;20307&quot; value=&quot;265&quot;/&gt;&lt;/object&gt;&lt;object type=&quot;3&quot; unique_id=&quot;10016&quot;&gt;&lt;property id=&quot;20148&quot; value=&quot;5&quot;/&gt;&lt;property id=&quot;20300&quot; value=&quot;Slide 13&quot;/&gt;&lt;property id=&quot;20307&quot; value=&quot;347&quot;/&gt;&lt;/object&gt;&lt;object type=&quot;3&quot; unique_id=&quot;10017&quot;&gt;&lt;property id=&quot;20148&quot; value=&quot;5&quot;/&gt;&lt;property id=&quot;20300&quot; value=&quot;Slide 14&quot;/&gt;&lt;property id=&quot;20307&quot; value=&quot;348&quot;/&gt;&lt;/object&gt;&lt;object type=&quot;3&quot; unique_id=&quot;10018&quot;&gt;&lt;property id=&quot;20148&quot; value=&quot;5&quot;/&gt;&lt;property id=&quot;20300&quot; value=&quot;Slide 15&quot;/&gt;&lt;property id=&quot;20307&quot; value=&quot;276&quot;/&gt;&lt;/object&gt;&lt;object type=&quot;3&quot; unique_id=&quot;10019&quot;&gt;&lt;property id=&quot;20148&quot; value=&quot;5&quot;/&gt;&lt;property id=&quot;20300&quot; value=&quot;Slide 16&quot;/&gt;&lt;property id=&quot;20307&quot; value=&quot;278&quot;/&gt;&lt;/object&gt;&lt;object type=&quot;3&quot; unique_id=&quot;10020&quot;&gt;&lt;property id=&quot;20148&quot; value=&quot;5&quot;/&gt;&lt;property id=&quot;20300&quot; value=&quot;Slide 17&quot;/&gt;&lt;property id=&quot;20307&quot; value=&quot;277&quot;/&gt;&lt;/object&gt;&lt;object type=&quot;3&quot; unique_id=&quot;10021&quot;&gt;&lt;property id=&quot;20148&quot; value=&quot;5&quot;/&gt;&lt;property id=&quot;20300&quot; value=&quot;Slide 18&quot;/&gt;&lt;property id=&quot;20307&quot; value=&quot;282&quot;/&gt;&lt;/object&gt;&lt;object type=&quot;3&quot; unique_id=&quot;10022&quot;&gt;&lt;property id=&quot;20148&quot; value=&quot;5&quot;/&gt;&lt;property id=&quot;20300&quot; value=&quot;Slide 19&quot;/&gt;&lt;property id=&quot;20307&quot; value=&quot;279&quot;/&gt;&lt;/object&gt;&lt;object type=&quot;3&quot; unique_id=&quot;10023&quot;&gt;&lt;property id=&quot;20148&quot; value=&quot;5&quot;/&gt;&lt;property id=&quot;20300&quot; value=&quot;Slide 20&quot;/&gt;&lt;property id=&quot;20307&quot; value=&quot;351&quot;/&gt;&lt;/object&gt;&lt;object type=&quot;3&quot; unique_id=&quot;10024&quot;&gt;&lt;property id=&quot;20148&quot; value=&quot;5&quot;/&gt;&lt;property id=&quot;20300&quot; value=&quot;Slide 21&quot;/&gt;&lt;property id=&quot;20307&quot; value=&quot;352&quot;/&gt;&lt;/object&gt;&lt;object type=&quot;3&quot; unique_id=&quot;10025&quot;&gt;&lt;property id=&quot;20148&quot; value=&quot;5&quot;/&gt;&lt;property id=&quot;20300&quot; value=&quot;Slide 22&quot;/&gt;&lt;property id=&quot;20307&quot; value=&quot;353&quot;/&gt;&lt;/object&gt;&lt;object type=&quot;3&quot; unique_id=&quot;10026&quot;&gt;&lt;property id=&quot;20148&quot; value=&quot;5&quot;/&gt;&lt;property id=&quot;20300&quot; value=&quot;Slide 23&quot;/&gt;&lt;property id=&quot;20307&quot; value=&quot;354&quot;/&gt;&lt;/object&gt;&lt;object type=&quot;3&quot; unique_id=&quot;10027&quot;&gt;&lt;property id=&quot;20148&quot; value=&quot;5&quot;/&gt;&lt;property id=&quot;20300&quot; value=&quot;Slide 24&quot;/&gt;&lt;property id=&quot;20307&quot; value=&quot;355&quot;/&gt;&lt;/object&gt;&lt;object type=&quot;3&quot; unique_id=&quot;10028&quot;&gt;&lt;property id=&quot;20148&quot; value=&quot;5&quot;/&gt;&lt;property id=&quot;20300&quot; value=&quot;Slide 25&quot;/&gt;&lt;property id=&quot;20307&quot; value=&quot;356&quot;/&gt;&lt;/object&gt;&lt;object type=&quot;3&quot; unique_id=&quot;10029&quot;&gt;&lt;property id=&quot;20148&quot; value=&quot;5&quot;/&gt;&lt;property id=&quot;20300&quot; value=&quot;Slide 26&quot;/&gt;&lt;property id=&quot;20307&quot; value=&quot;357&quot;/&gt;&lt;/object&gt;&lt;object type=&quot;3&quot; unique_id=&quot;10030&quot;&gt;&lt;property id=&quot;20148&quot; value=&quot;5&quot;/&gt;&lt;property id=&quot;20300&quot; value=&quot;Slide 27&quot;/&gt;&lt;property id=&quot;20307&quot; value=&quot;358&quot;/&gt;&lt;/object&gt;&lt;object type=&quot;3&quot; unique_id=&quot;10031&quot;&gt;&lt;property id=&quot;20148&quot; value=&quot;5&quot;/&gt;&lt;property id=&quot;20300&quot; value=&quot;Slide 28&quot;/&gt;&lt;property id=&quot;20307&quot; value=&quot;359&quot;/&gt;&lt;/object&gt;&lt;object type=&quot;3&quot; unique_id=&quot;10032&quot;&gt;&lt;property id=&quot;20148&quot; value=&quot;5&quot;/&gt;&lt;property id=&quot;20300&quot; value=&quot;Slide 29&quot;/&gt;&lt;property id=&quot;20307&quot; value=&quot;360&quot;/&gt;&lt;/object&gt;&lt;object type=&quot;3&quot; unique_id=&quot;10033&quot;&gt;&lt;property id=&quot;20148&quot; value=&quot;5&quot;/&gt;&lt;property id=&quot;20300&quot; value=&quot;Slide 30&quot;/&gt;&lt;property id=&quot;20307&quot; value=&quot;361&quot;/&gt;&lt;/object&gt;&lt;object type=&quot;3&quot; unique_id=&quot;10034&quot;&gt;&lt;property id=&quot;20148&quot; value=&quot;5&quot;/&gt;&lt;property id=&quot;20300&quot; value=&quot;Slide 31&quot;/&gt;&lt;property id=&quot;20307&quot; value=&quot;362&quot;/&gt;&lt;/object&gt;&lt;object type=&quot;3&quot; unique_id=&quot;10035&quot;&gt;&lt;property id=&quot;20148&quot; value=&quot;5&quot;/&gt;&lt;property id=&quot;20300&quot; value=&quot;Slide 32&quot;/&gt;&lt;property id=&quot;20307&quot; value=&quot;363&quot;/&gt;&lt;/object&gt;&lt;object type=&quot;3&quot; unique_id=&quot;10036&quot;&gt;&lt;property id=&quot;20148&quot; value=&quot;5&quot;/&gt;&lt;property id=&quot;20300&quot; value=&quot;Slide 33&quot;/&gt;&lt;property id=&quot;20307&quot; value=&quot;364&quot;/&gt;&lt;/object&gt;&lt;object type=&quot;3&quot; unique_id=&quot;10037&quot;&gt;&lt;property id=&quot;20148&quot; value=&quot;5&quot;/&gt;&lt;property id=&quot;20300&quot; value=&quot;Slide 34&quot;/&gt;&lt;property id=&quot;20307&quot; value=&quot;34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3990</TotalTime>
  <Words>2025</Words>
  <Application>Microsoft Office PowerPoint</Application>
  <PresentationFormat>Presentazione su schermo (4:3)</PresentationFormat>
  <Paragraphs>257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34</vt:i4>
      </vt:variant>
    </vt:vector>
  </HeadingPairs>
  <TitlesOfParts>
    <vt:vector size="36" baseType="lpstr">
      <vt:lpstr>Tema di Office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privato</dc:creator>
  <cp:lastModifiedBy>Patrizia</cp:lastModifiedBy>
  <cp:revision>501</cp:revision>
  <dcterms:created xsi:type="dcterms:W3CDTF">2010-09-09T16:27:16Z</dcterms:created>
  <dcterms:modified xsi:type="dcterms:W3CDTF">2017-06-01T08:40:51Z</dcterms:modified>
</cp:coreProperties>
</file>